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  <p:sldMasterId id="2147483661" r:id="rId4"/>
    <p:sldMasterId id="2147483666" r:id="rId5"/>
  </p:sldMasterIdLst>
  <p:notesMasterIdLst>
    <p:notesMasterId r:id="rId25"/>
  </p:notesMasterIdLst>
  <p:sldIdLst>
    <p:sldId id="264" r:id="rId6"/>
    <p:sldId id="2147472359" r:id="rId7"/>
    <p:sldId id="2147472348" r:id="rId8"/>
    <p:sldId id="2147472437" r:id="rId9"/>
    <p:sldId id="2147472402" r:id="rId10"/>
    <p:sldId id="2147472425" r:id="rId11"/>
    <p:sldId id="2147472443" r:id="rId12"/>
    <p:sldId id="2147472417" r:id="rId13"/>
    <p:sldId id="2517" r:id="rId14"/>
    <p:sldId id="2147472418" r:id="rId15"/>
    <p:sldId id="2147472422" r:id="rId16"/>
    <p:sldId id="2147472441" r:id="rId17"/>
    <p:sldId id="2147472423" r:id="rId18"/>
    <p:sldId id="2147472424" r:id="rId19"/>
    <p:sldId id="2147472439" r:id="rId20"/>
    <p:sldId id="2147472444" r:id="rId21"/>
    <p:sldId id="2147472420" r:id="rId22"/>
    <p:sldId id="258" r:id="rId23"/>
    <p:sldId id="334" r:id="rId24"/>
  </p:sldIdLst>
  <p:sldSz cx="11522075" cy="6483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9" userDrawn="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5D5735-5505-64B0-247D-C2509686760C}" name="TUCCIARONE Francesco" initials="TF" userId="S::francesco.tucciarone@blueassistance.it::0bcae746-7e38-4dc2-8767-9273b1f846c3" providerId="AD"/>
  <p188:author id="{7D7A353A-4D52-3722-3A27-BBB1E0981DAB}" name="TOSI Cecilia" initials="TC" userId="S::cecilia.tosi@consultants.bluehealthcenter.it::a2dd23d4-3fb1-49a6-a60c-8d885166857f" providerId="AD"/>
  <p188:author id="{7EDA9CCF-C2BE-7838-B7FB-3358D5BBD573}" name="DELL'OMO Ligeia" initials="LD" userId="S::ligeia.dellomo@bluehealthcenter.it::7fc6f447-44b1-44bd-a4c8-6b31c23f1c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11E"/>
    <a:srgbClr val="025FAB"/>
    <a:srgbClr val="F4F4F5"/>
    <a:srgbClr val="FFFFFF"/>
    <a:srgbClr val="333333"/>
    <a:srgbClr val="C39DC3"/>
    <a:srgbClr val="CBAACB"/>
    <a:srgbClr val="BB77AC"/>
    <a:srgbClr val="974B87"/>
    <a:srgbClr val="B56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5C569-7545-431A-A023-37AE47B0975A}" v="2" dt="2025-07-01T07:18:15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5" autoAdjust="0"/>
    <p:restoredTop sz="95373" autoAdjust="0"/>
  </p:normalViewPr>
  <p:slideViewPr>
    <p:cSldViewPr snapToGrid="0" snapToObjects="1">
      <p:cViewPr varScale="1">
        <p:scale>
          <a:sx n="112" d="100"/>
          <a:sy n="112" d="100"/>
        </p:scale>
        <p:origin x="696" y="108"/>
      </p:cViewPr>
      <p:guideLst>
        <p:guide orient="horz" pos="2019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AC6946-4A12-4993-94D1-284138F66539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252FC0F-A90F-4CB8-B096-A64D6620C977}">
      <dgm:prSet phldrT="[Testo]" custT="1"/>
      <dgm:spPr>
        <a:solidFill>
          <a:srgbClr val="004C99"/>
        </a:solidFill>
      </dgm:spPr>
      <dgm:t>
        <a:bodyPr/>
        <a:lstStyle/>
        <a:p>
          <a:r>
            <a:rPr lang="it-IT" sz="5000" b="1" dirty="0">
              <a:solidFill>
                <a:srgbClr val="F6811E"/>
              </a:solidFill>
            </a:rPr>
            <a:t>207€</a:t>
          </a:r>
        </a:p>
      </dgm:t>
    </dgm:pt>
    <dgm:pt modelId="{789E6769-B7F7-4F98-AD89-69DE231654FE}" type="parTrans" cxnId="{2D9FE09C-7924-496F-8E8E-F2E5797F1E96}">
      <dgm:prSet/>
      <dgm:spPr/>
      <dgm:t>
        <a:bodyPr/>
        <a:lstStyle/>
        <a:p>
          <a:endParaRPr lang="it-IT"/>
        </a:p>
      </dgm:t>
    </dgm:pt>
    <dgm:pt modelId="{BFFFB331-BACE-43A0-8022-7E8038D95B3A}" type="sibTrans" cxnId="{2D9FE09C-7924-496F-8E8E-F2E5797F1E96}">
      <dgm:prSet/>
      <dgm:spPr/>
      <dgm:t>
        <a:bodyPr/>
        <a:lstStyle/>
        <a:p>
          <a:endParaRPr lang="it-IT"/>
        </a:p>
      </dgm:t>
    </dgm:pt>
    <dgm:pt modelId="{4C2667B9-318D-4660-983D-2DBB31F9F97B}">
      <dgm:prSet phldrT="[Testo]"/>
      <dgm:spPr>
        <a:solidFill>
          <a:srgbClr val="004C99"/>
        </a:solidFill>
      </dgm:spPr>
      <dgm:t>
        <a:bodyPr/>
        <a:lstStyle/>
        <a:p>
          <a:r>
            <a:rPr lang="it-IT" b="1" dirty="0"/>
            <a:t>691€</a:t>
          </a:r>
        </a:p>
      </dgm:t>
    </dgm:pt>
    <dgm:pt modelId="{31A335C6-4762-4002-B49A-EFAECE2D177E}" type="parTrans" cxnId="{24C6ED77-71BD-4E55-90AD-A04A2DE8001F}">
      <dgm:prSet/>
      <dgm:spPr/>
      <dgm:t>
        <a:bodyPr/>
        <a:lstStyle/>
        <a:p>
          <a:endParaRPr lang="it-IT"/>
        </a:p>
      </dgm:t>
    </dgm:pt>
    <dgm:pt modelId="{22D9D290-7FD5-48A5-9EE9-9893AE851501}" type="sibTrans" cxnId="{24C6ED77-71BD-4E55-90AD-A04A2DE8001F}">
      <dgm:prSet/>
      <dgm:spPr/>
      <dgm:t>
        <a:bodyPr/>
        <a:lstStyle/>
        <a:p>
          <a:endParaRPr lang="it-IT"/>
        </a:p>
      </dgm:t>
    </dgm:pt>
    <dgm:pt modelId="{158AF348-BD14-4867-9B2D-53512ED40610}">
      <dgm:prSet phldrT="[Testo]"/>
      <dgm:spPr>
        <a:solidFill>
          <a:srgbClr val="004C99"/>
        </a:solidFill>
      </dgm:spPr>
      <dgm:t>
        <a:bodyPr/>
        <a:lstStyle/>
        <a:p>
          <a:r>
            <a:rPr lang="it-IT" b="1" dirty="0"/>
            <a:t>30%</a:t>
          </a:r>
        </a:p>
      </dgm:t>
    </dgm:pt>
    <dgm:pt modelId="{C79C71C5-F460-427D-932F-CCC605CEBDE6}" type="parTrans" cxnId="{18294140-CB25-43DF-95CD-A0302EAB46E0}">
      <dgm:prSet/>
      <dgm:spPr/>
      <dgm:t>
        <a:bodyPr/>
        <a:lstStyle/>
        <a:p>
          <a:endParaRPr lang="it-IT"/>
        </a:p>
      </dgm:t>
    </dgm:pt>
    <dgm:pt modelId="{F167427B-7C6A-47EB-ABC9-6E158748A2C8}" type="sibTrans" cxnId="{18294140-CB25-43DF-95CD-A0302EAB46E0}">
      <dgm:prSet/>
      <dgm:spPr/>
      <dgm:t>
        <a:bodyPr/>
        <a:lstStyle/>
        <a:p>
          <a:endParaRPr lang="it-IT"/>
        </a:p>
      </dgm:t>
    </dgm:pt>
    <dgm:pt modelId="{0D8B03BE-4913-4647-B82D-5523749DFA09}" type="pres">
      <dgm:prSet presAssocID="{CFAC6946-4A12-4993-94D1-284138F6653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4647837-2D87-4B2D-A3EF-D8B7FD894250}" type="pres">
      <dgm:prSet presAssocID="{C252FC0F-A90F-4CB8-B096-A64D6620C977}" presName="gear1" presStyleLbl="node1" presStyleIdx="0" presStyleCnt="3" custScaleX="108074" custScaleY="100531">
        <dgm:presLayoutVars>
          <dgm:chMax val="1"/>
          <dgm:bulletEnabled val="1"/>
        </dgm:presLayoutVars>
      </dgm:prSet>
      <dgm:spPr/>
    </dgm:pt>
    <dgm:pt modelId="{3554E3F7-04CC-4609-B538-B55E97B2DF43}" type="pres">
      <dgm:prSet presAssocID="{C252FC0F-A90F-4CB8-B096-A64D6620C977}" presName="gear1srcNode" presStyleLbl="node1" presStyleIdx="0" presStyleCnt="3"/>
      <dgm:spPr/>
    </dgm:pt>
    <dgm:pt modelId="{B3331317-848D-4E01-BE8D-7E45F0C49AD1}" type="pres">
      <dgm:prSet presAssocID="{C252FC0F-A90F-4CB8-B096-A64D6620C977}" presName="gear1dstNode" presStyleLbl="node1" presStyleIdx="0" presStyleCnt="3"/>
      <dgm:spPr/>
    </dgm:pt>
    <dgm:pt modelId="{D89D35EA-3AF3-400A-8605-74D437A65B5F}" type="pres">
      <dgm:prSet presAssocID="{4C2667B9-318D-4660-983D-2DBB31F9F97B}" presName="gear2" presStyleLbl="node1" presStyleIdx="1" presStyleCnt="3">
        <dgm:presLayoutVars>
          <dgm:chMax val="1"/>
          <dgm:bulletEnabled val="1"/>
        </dgm:presLayoutVars>
      </dgm:prSet>
      <dgm:spPr/>
    </dgm:pt>
    <dgm:pt modelId="{8CA3F293-8AD7-4D38-B4D4-D96499A15EE2}" type="pres">
      <dgm:prSet presAssocID="{4C2667B9-318D-4660-983D-2DBB31F9F97B}" presName="gear2srcNode" presStyleLbl="node1" presStyleIdx="1" presStyleCnt="3"/>
      <dgm:spPr/>
    </dgm:pt>
    <dgm:pt modelId="{107C521B-5DBD-460F-9A03-C0BBDD52ACB5}" type="pres">
      <dgm:prSet presAssocID="{4C2667B9-318D-4660-983D-2DBB31F9F97B}" presName="gear2dstNode" presStyleLbl="node1" presStyleIdx="1" presStyleCnt="3"/>
      <dgm:spPr/>
    </dgm:pt>
    <dgm:pt modelId="{07949463-B9D3-4AE7-B2F7-F53238F3FDB7}" type="pres">
      <dgm:prSet presAssocID="{158AF348-BD14-4867-9B2D-53512ED40610}" presName="gear3" presStyleLbl="node1" presStyleIdx="2" presStyleCnt="3" custLinFactNeighborX="1125" custLinFactNeighborY="-562"/>
      <dgm:spPr/>
    </dgm:pt>
    <dgm:pt modelId="{1EEAB093-2AD5-410C-ABBC-25C20DC82DDF}" type="pres">
      <dgm:prSet presAssocID="{158AF348-BD14-4867-9B2D-53512ED4061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0DD17AE-ABA0-4444-BA90-689DDCB488D3}" type="pres">
      <dgm:prSet presAssocID="{158AF348-BD14-4867-9B2D-53512ED40610}" presName="gear3srcNode" presStyleLbl="node1" presStyleIdx="2" presStyleCnt="3"/>
      <dgm:spPr/>
    </dgm:pt>
    <dgm:pt modelId="{FF04FF4E-51B1-47CC-B8E9-7E69112CEA62}" type="pres">
      <dgm:prSet presAssocID="{158AF348-BD14-4867-9B2D-53512ED40610}" presName="gear3dstNode" presStyleLbl="node1" presStyleIdx="2" presStyleCnt="3"/>
      <dgm:spPr/>
    </dgm:pt>
    <dgm:pt modelId="{3FA8244F-248B-4B49-91AE-7DDFB25E9EB7}" type="pres">
      <dgm:prSet presAssocID="{BFFFB331-BACE-43A0-8022-7E8038D95B3A}" presName="connector1" presStyleLbl="sibTrans2D1" presStyleIdx="0" presStyleCnt="3"/>
      <dgm:spPr/>
    </dgm:pt>
    <dgm:pt modelId="{BA6DA2CC-F06E-4CA6-9BAF-0C94B0738C8B}" type="pres">
      <dgm:prSet presAssocID="{22D9D290-7FD5-48A5-9EE9-9893AE851501}" presName="connector2" presStyleLbl="sibTrans2D1" presStyleIdx="1" presStyleCnt="3"/>
      <dgm:spPr/>
    </dgm:pt>
    <dgm:pt modelId="{6DDB716D-D2C8-47DB-AE6A-A7327AE3CAE9}" type="pres">
      <dgm:prSet presAssocID="{F167427B-7C6A-47EB-ABC9-6E158748A2C8}" presName="connector3" presStyleLbl="sibTrans2D1" presStyleIdx="2" presStyleCnt="3"/>
      <dgm:spPr/>
    </dgm:pt>
  </dgm:ptLst>
  <dgm:cxnLst>
    <dgm:cxn modelId="{D7711201-02DE-4ACB-A56D-CF930E76177F}" type="presOf" srcId="{BFFFB331-BACE-43A0-8022-7E8038D95B3A}" destId="{3FA8244F-248B-4B49-91AE-7DDFB25E9EB7}" srcOrd="0" destOrd="0" presId="urn:microsoft.com/office/officeart/2005/8/layout/gear1"/>
    <dgm:cxn modelId="{EF634202-ADCB-4ED8-BE56-38E23F3EF4AA}" type="presOf" srcId="{158AF348-BD14-4867-9B2D-53512ED40610}" destId="{07949463-B9D3-4AE7-B2F7-F53238F3FDB7}" srcOrd="0" destOrd="0" presId="urn:microsoft.com/office/officeart/2005/8/layout/gear1"/>
    <dgm:cxn modelId="{20B50815-0223-4CF7-9381-9E7381BA95AF}" type="presOf" srcId="{C252FC0F-A90F-4CB8-B096-A64D6620C977}" destId="{74647837-2D87-4B2D-A3EF-D8B7FD894250}" srcOrd="0" destOrd="0" presId="urn:microsoft.com/office/officeart/2005/8/layout/gear1"/>
    <dgm:cxn modelId="{875DC828-4602-4EEA-B099-FBD9A9B74190}" type="presOf" srcId="{C252FC0F-A90F-4CB8-B096-A64D6620C977}" destId="{B3331317-848D-4E01-BE8D-7E45F0C49AD1}" srcOrd="2" destOrd="0" presId="urn:microsoft.com/office/officeart/2005/8/layout/gear1"/>
    <dgm:cxn modelId="{21887C37-FD85-4BC9-AFDC-3C5ED8C3EB92}" type="presOf" srcId="{C252FC0F-A90F-4CB8-B096-A64D6620C977}" destId="{3554E3F7-04CC-4609-B538-B55E97B2DF43}" srcOrd="1" destOrd="0" presId="urn:microsoft.com/office/officeart/2005/8/layout/gear1"/>
    <dgm:cxn modelId="{18294140-CB25-43DF-95CD-A0302EAB46E0}" srcId="{CFAC6946-4A12-4993-94D1-284138F66539}" destId="{158AF348-BD14-4867-9B2D-53512ED40610}" srcOrd="2" destOrd="0" parTransId="{C79C71C5-F460-427D-932F-CCC605CEBDE6}" sibTransId="{F167427B-7C6A-47EB-ABC9-6E158748A2C8}"/>
    <dgm:cxn modelId="{F85DDC5C-6EDD-418B-A937-74EAC8D18DA0}" type="presOf" srcId="{4C2667B9-318D-4660-983D-2DBB31F9F97B}" destId="{107C521B-5DBD-460F-9A03-C0BBDD52ACB5}" srcOrd="2" destOrd="0" presId="urn:microsoft.com/office/officeart/2005/8/layout/gear1"/>
    <dgm:cxn modelId="{24C6ED77-71BD-4E55-90AD-A04A2DE8001F}" srcId="{CFAC6946-4A12-4993-94D1-284138F66539}" destId="{4C2667B9-318D-4660-983D-2DBB31F9F97B}" srcOrd="1" destOrd="0" parTransId="{31A335C6-4762-4002-B49A-EFAECE2D177E}" sibTransId="{22D9D290-7FD5-48A5-9EE9-9893AE851501}"/>
    <dgm:cxn modelId="{D025DB7A-2A88-4589-A46D-0089BE8212E9}" type="presOf" srcId="{F167427B-7C6A-47EB-ABC9-6E158748A2C8}" destId="{6DDB716D-D2C8-47DB-AE6A-A7327AE3CAE9}" srcOrd="0" destOrd="0" presId="urn:microsoft.com/office/officeart/2005/8/layout/gear1"/>
    <dgm:cxn modelId="{BCF84089-2104-41DD-9B51-77C696281AD4}" type="presOf" srcId="{4C2667B9-318D-4660-983D-2DBB31F9F97B}" destId="{D89D35EA-3AF3-400A-8605-74D437A65B5F}" srcOrd="0" destOrd="0" presId="urn:microsoft.com/office/officeart/2005/8/layout/gear1"/>
    <dgm:cxn modelId="{E3192193-477A-45D2-BC15-B2CB5D8F2BBB}" type="presOf" srcId="{CFAC6946-4A12-4993-94D1-284138F66539}" destId="{0D8B03BE-4913-4647-B82D-5523749DFA09}" srcOrd="0" destOrd="0" presId="urn:microsoft.com/office/officeart/2005/8/layout/gear1"/>
    <dgm:cxn modelId="{9CD32F9B-9FDF-4C97-9A01-B4A4D382EFE6}" type="presOf" srcId="{4C2667B9-318D-4660-983D-2DBB31F9F97B}" destId="{8CA3F293-8AD7-4D38-B4D4-D96499A15EE2}" srcOrd="1" destOrd="0" presId="urn:microsoft.com/office/officeart/2005/8/layout/gear1"/>
    <dgm:cxn modelId="{2D9FE09C-7924-496F-8E8E-F2E5797F1E96}" srcId="{CFAC6946-4A12-4993-94D1-284138F66539}" destId="{C252FC0F-A90F-4CB8-B096-A64D6620C977}" srcOrd="0" destOrd="0" parTransId="{789E6769-B7F7-4F98-AD89-69DE231654FE}" sibTransId="{BFFFB331-BACE-43A0-8022-7E8038D95B3A}"/>
    <dgm:cxn modelId="{CA3148C9-CA63-415A-A84E-0DD75E71906B}" type="presOf" srcId="{22D9D290-7FD5-48A5-9EE9-9893AE851501}" destId="{BA6DA2CC-F06E-4CA6-9BAF-0C94B0738C8B}" srcOrd="0" destOrd="0" presId="urn:microsoft.com/office/officeart/2005/8/layout/gear1"/>
    <dgm:cxn modelId="{209BBFDE-80F1-4A63-AC19-C5DCBDC209B9}" type="presOf" srcId="{158AF348-BD14-4867-9B2D-53512ED40610}" destId="{1EEAB093-2AD5-410C-ABBC-25C20DC82DDF}" srcOrd="1" destOrd="0" presId="urn:microsoft.com/office/officeart/2005/8/layout/gear1"/>
    <dgm:cxn modelId="{C71B41E7-83B1-455D-B168-0E61F518F84A}" type="presOf" srcId="{158AF348-BD14-4867-9B2D-53512ED40610}" destId="{B0DD17AE-ABA0-4444-BA90-689DDCB488D3}" srcOrd="2" destOrd="0" presId="urn:microsoft.com/office/officeart/2005/8/layout/gear1"/>
    <dgm:cxn modelId="{342A9CF3-8994-4775-A040-9B64DAEBF27F}" type="presOf" srcId="{158AF348-BD14-4867-9B2D-53512ED40610}" destId="{FF04FF4E-51B1-47CC-B8E9-7E69112CEA62}" srcOrd="3" destOrd="0" presId="urn:microsoft.com/office/officeart/2005/8/layout/gear1"/>
    <dgm:cxn modelId="{6CC612E3-BA93-4AEE-BD6A-647A17908407}" type="presParOf" srcId="{0D8B03BE-4913-4647-B82D-5523749DFA09}" destId="{74647837-2D87-4B2D-A3EF-D8B7FD894250}" srcOrd="0" destOrd="0" presId="urn:microsoft.com/office/officeart/2005/8/layout/gear1"/>
    <dgm:cxn modelId="{0721E0B1-5300-4DF8-9ED0-958FE88B794D}" type="presParOf" srcId="{0D8B03BE-4913-4647-B82D-5523749DFA09}" destId="{3554E3F7-04CC-4609-B538-B55E97B2DF43}" srcOrd="1" destOrd="0" presId="urn:microsoft.com/office/officeart/2005/8/layout/gear1"/>
    <dgm:cxn modelId="{2EBC01EB-394C-4A66-B1E6-BD7A6BD6AC90}" type="presParOf" srcId="{0D8B03BE-4913-4647-B82D-5523749DFA09}" destId="{B3331317-848D-4E01-BE8D-7E45F0C49AD1}" srcOrd="2" destOrd="0" presId="urn:microsoft.com/office/officeart/2005/8/layout/gear1"/>
    <dgm:cxn modelId="{EA7087D0-5436-4BC3-B5B9-938C6E01FDBE}" type="presParOf" srcId="{0D8B03BE-4913-4647-B82D-5523749DFA09}" destId="{D89D35EA-3AF3-400A-8605-74D437A65B5F}" srcOrd="3" destOrd="0" presId="urn:microsoft.com/office/officeart/2005/8/layout/gear1"/>
    <dgm:cxn modelId="{9408FC93-B90E-458B-8ACE-744B73EE5D67}" type="presParOf" srcId="{0D8B03BE-4913-4647-B82D-5523749DFA09}" destId="{8CA3F293-8AD7-4D38-B4D4-D96499A15EE2}" srcOrd="4" destOrd="0" presId="urn:microsoft.com/office/officeart/2005/8/layout/gear1"/>
    <dgm:cxn modelId="{FE2C59A8-02B3-4CDD-889C-E496E5066CE3}" type="presParOf" srcId="{0D8B03BE-4913-4647-B82D-5523749DFA09}" destId="{107C521B-5DBD-460F-9A03-C0BBDD52ACB5}" srcOrd="5" destOrd="0" presId="urn:microsoft.com/office/officeart/2005/8/layout/gear1"/>
    <dgm:cxn modelId="{0B02AF94-9F93-4D34-8C6D-28D1EB695004}" type="presParOf" srcId="{0D8B03BE-4913-4647-B82D-5523749DFA09}" destId="{07949463-B9D3-4AE7-B2F7-F53238F3FDB7}" srcOrd="6" destOrd="0" presId="urn:microsoft.com/office/officeart/2005/8/layout/gear1"/>
    <dgm:cxn modelId="{A4D06197-A6AB-47EA-8071-D98B5B33F4AA}" type="presParOf" srcId="{0D8B03BE-4913-4647-B82D-5523749DFA09}" destId="{1EEAB093-2AD5-410C-ABBC-25C20DC82DDF}" srcOrd="7" destOrd="0" presId="urn:microsoft.com/office/officeart/2005/8/layout/gear1"/>
    <dgm:cxn modelId="{49ED21D2-3157-4335-A6C5-A02DCE4C0D9B}" type="presParOf" srcId="{0D8B03BE-4913-4647-B82D-5523749DFA09}" destId="{B0DD17AE-ABA0-4444-BA90-689DDCB488D3}" srcOrd="8" destOrd="0" presId="urn:microsoft.com/office/officeart/2005/8/layout/gear1"/>
    <dgm:cxn modelId="{E6A0823F-5B6D-4627-B38A-8689D8FE79E2}" type="presParOf" srcId="{0D8B03BE-4913-4647-B82D-5523749DFA09}" destId="{FF04FF4E-51B1-47CC-B8E9-7E69112CEA62}" srcOrd="9" destOrd="0" presId="urn:microsoft.com/office/officeart/2005/8/layout/gear1"/>
    <dgm:cxn modelId="{B51DE0A5-7081-4E2B-9FB7-51E038DED8BB}" type="presParOf" srcId="{0D8B03BE-4913-4647-B82D-5523749DFA09}" destId="{3FA8244F-248B-4B49-91AE-7DDFB25E9EB7}" srcOrd="10" destOrd="0" presId="urn:microsoft.com/office/officeart/2005/8/layout/gear1"/>
    <dgm:cxn modelId="{0B59510A-CAEA-46D2-9654-2DA92CBBF092}" type="presParOf" srcId="{0D8B03BE-4913-4647-B82D-5523749DFA09}" destId="{BA6DA2CC-F06E-4CA6-9BAF-0C94B0738C8B}" srcOrd="11" destOrd="0" presId="urn:microsoft.com/office/officeart/2005/8/layout/gear1"/>
    <dgm:cxn modelId="{7B01F20F-DB19-4A24-9AB7-DC0A9D02117A}" type="presParOf" srcId="{0D8B03BE-4913-4647-B82D-5523749DFA09}" destId="{6DDB716D-D2C8-47DB-AE6A-A7327AE3CAE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47837-2D87-4B2D-A3EF-D8B7FD894250}">
      <dsp:nvSpPr>
        <dsp:cNvPr id="0" name=""/>
        <dsp:cNvSpPr/>
      </dsp:nvSpPr>
      <dsp:spPr>
        <a:xfrm>
          <a:off x="3103227" y="1842732"/>
          <a:ext cx="2445978" cy="2275262"/>
        </a:xfrm>
        <a:prstGeom prst="gear9">
          <a:avLst/>
        </a:prstGeom>
        <a:solidFill>
          <a:srgbClr val="004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000" b="1" kern="1200" dirty="0">
              <a:solidFill>
                <a:srgbClr val="F6811E"/>
              </a:solidFill>
            </a:rPr>
            <a:t>207€</a:t>
          </a:r>
        </a:p>
      </dsp:txBody>
      <dsp:txXfrm>
        <a:off x="3582218" y="2375701"/>
        <a:ext cx="1487996" cy="1169532"/>
      </dsp:txXfrm>
    </dsp:sp>
    <dsp:sp modelId="{D89D35EA-3AF3-400A-8605-74D437A65B5F}">
      <dsp:nvSpPr>
        <dsp:cNvPr id="0" name=""/>
        <dsp:cNvSpPr/>
      </dsp:nvSpPr>
      <dsp:spPr>
        <a:xfrm>
          <a:off x="1877798" y="1313792"/>
          <a:ext cx="1645996" cy="1645996"/>
        </a:xfrm>
        <a:prstGeom prst="gear6">
          <a:avLst/>
        </a:prstGeom>
        <a:solidFill>
          <a:srgbClr val="004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691€</a:t>
          </a:r>
        </a:p>
      </dsp:txBody>
      <dsp:txXfrm>
        <a:off x="2292182" y="1730681"/>
        <a:ext cx="817228" cy="812218"/>
      </dsp:txXfrm>
    </dsp:sp>
    <dsp:sp modelId="{07949463-B9D3-4AE7-B2F7-F53238F3FDB7}">
      <dsp:nvSpPr>
        <dsp:cNvPr id="0" name=""/>
        <dsp:cNvSpPr/>
      </dsp:nvSpPr>
      <dsp:spPr>
        <a:xfrm rot="20700000">
          <a:off x="2821944" y="178223"/>
          <a:ext cx="1612740" cy="1612740"/>
        </a:xfrm>
        <a:prstGeom prst="gear6">
          <a:avLst/>
        </a:prstGeom>
        <a:solidFill>
          <a:srgbClr val="004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30%</a:t>
          </a:r>
        </a:p>
      </dsp:txBody>
      <dsp:txXfrm rot="-20700000">
        <a:off x="3175665" y="531944"/>
        <a:ext cx="905297" cy="905297"/>
      </dsp:txXfrm>
    </dsp:sp>
    <dsp:sp modelId="{3FA8244F-248B-4B49-91AE-7DDFB25E9EB7}">
      <dsp:nvSpPr>
        <dsp:cNvPr id="0" name=""/>
        <dsp:cNvSpPr/>
      </dsp:nvSpPr>
      <dsp:spPr>
        <a:xfrm>
          <a:off x="3019700" y="1507714"/>
          <a:ext cx="2896952" cy="2896952"/>
        </a:xfrm>
        <a:prstGeom prst="circularArrow">
          <a:avLst>
            <a:gd name="adj1" fmla="val 4687"/>
            <a:gd name="adj2" fmla="val 299029"/>
            <a:gd name="adj3" fmla="val 2514341"/>
            <a:gd name="adj4" fmla="val 1586521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DA2CC-F06E-4CA6-9BAF-0C94B0738C8B}">
      <dsp:nvSpPr>
        <dsp:cNvPr id="0" name=""/>
        <dsp:cNvSpPr/>
      </dsp:nvSpPr>
      <dsp:spPr>
        <a:xfrm>
          <a:off x="1586295" y="949936"/>
          <a:ext cx="2104817" cy="21048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B716D-D2C8-47DB-AE6A-A7327AE3CAE9}">
      <dsp:nvSpPr>
        <dsp:cNvPr id="0" name=""/>
        <dsp:cNvSpPr/>
      </dsp:nvSpPr>
      <dsp:spPr>
        <a:xfrm>
          <a:off x="2426680" y="-174687"/>
          <a:ext cx="2269416" cy="226941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7B1B0-A6E4-4319-94F6-6E090D2C5B05}" type="datetimeFigureOut">
              <a:rPr lang="it-IT" smtClean="0"/>
              <a:t>25/08/2025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0415F-DD9C-44A1-BC79-F81AF96EF49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740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7364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608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4738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0095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2002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0095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9987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90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8F76E-804D-6A4B-B718-9BDBB5EF8A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3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406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0415F-DD9C-44A1-BC79-F81AF96EF494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0602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467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4390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402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466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9107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D6D52-6498-EB45-95B2-95D2C776381E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998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6" y="2014041"/>
            <a:ext cx="9793764" cy="1389718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1" y="3673898"/>
            <a:ext cx="8065453" cy="1656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A13A-B25C-4F69-B310-3AE2B1FFD613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80B8-D249-42CB-9CD6-AB01A9F35C09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2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25896" y="246127"/>
            <a:ext cx="3266589" cy="5228702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6131" y="246127"/>
            <a:ext cx="9607730" cy="5228702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9F76-D082-496E-B26E-7988F8CBB748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B7BD405-E69F-4434-BEC7-C78246E1E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21" y="216916"/>
            <a:ext cx="1459112" cy="3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08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93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F-EF7C-2749-917B-B7A3270FB4EC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87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C7E89231-EAC6-92DE-F333-9E8255D7B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8321" y="217523"/>
            <a:ext cx="1459112" cy="29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52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DC9D-CAA2-4774-B6FB-32A4A8A9A672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4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4166153"/>
            <a:ext cx="9793764" cy="12876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2747921"/>
            <a:ext cx="9793764" cy="14182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9E46-507A-46DD-AFB2-D99CA17A0B74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132" y="1430240"/>
            <a:ext cx="6437159" cy="40445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5326" y="1430240"/>
            <a:ext cx="6437159" cy="40445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4F46-3B44-4F39-A60A-C9F491DCD230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0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259635"/>
            <a:ext cx="10369868" cy="1080558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451250"/>
            <a:ext cx="5090917" cy="6048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104" y="2056062"/>
            <a:ext cx="5090917" cy="37354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055" y="1451250"/>
            <a:ext cx="5092917" cy="6048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055" y="2056062"/>
            <a:ext cx="5092917" cy="37354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66886-BD42-4563-ABB6-478DD920D401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0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B1A7-CF3E-4BA4-8ABA-B54B26401114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1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64D9-96D9-4606-9E16-3BED6CB7A281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73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5" y="258133"/>
            <a:ext cx="3790683" cy="10985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811" y="258134"/>
            <a:ext cx="6441160" cy="55333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5" y="1356701"/>
            <a:ext cx="3790683" cy="44347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F334-B62C-4EFF-95DE-8914EC0FDEFB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0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07" y="4538345"/>
            <a:ext cx="6913245" cy="535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8407" y="579299"/>
            <a:ext cx="6913245" cy="38900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8407" y="5074122"/>
            <a:ext cx="6913245" cy="7608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67AE-1EA8-4257-A469-6AE5B4DAE170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259635"/>
            <a:ext cx="10369868" cy="1080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512782"/>
            <a:ext cx="10369868" cy="427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104" y="6009106"/>
            <a:ext cx="2688484" cy="345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9B20-1D80-408E-B634-F677F66F697C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6709" y="6009106"/>
            <a:ext cx="3648657" cy="345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487" y="6009106"/>
            <a:ext cx="2688484" cy="345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E3400-E6BD-E54D-AAB9-9BD51DB1B1E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65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6ECAE191-E309-4C4C-B968-DE428CDA8180}"/>
              </a:ext>
            </a:extLst>
          </p:cNvPr>
          <p:cNvGrpSpPr/>
          <p:nvPr userDrawn="1"/>
        </p:nvGrpSpPr>
        <p:grpSpPr>
          <a:xfrm>
            <a:off x="2" y="5523864"/>
            <a:ext cx="11522075" cy="959487"/>
            <a:chOff x="1" y="6443604"/>
            <a:chExt cx="13431838" cy="1119245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06B30E8-933A-4DD8-8B92-E88E61516F77}"/>
                </a:ext>
              </a:extLst>
            </p:cNvPr>
            <p:cNvSpPr/>
            <p:nvPr userDrawn="1"/>
          </p:nvSpPr>
          <p:spPr>
            <a:xfrm>
              <a:off x="1" y="6443604"/>
              <a:ext cx="13431838" cy="1119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70" dirty="0"/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7B9BE4FC-0F21-49A3-B3B7-A6728F80EFAE}"/>
                </a:ext>
              </a:extLst>
            </p:cNvPr>
            <p:cNvGrpSpPr/>
            <p:nvPr userDrawn="1"/>
          </p:nvGrpSpPr>
          <p:grpSpPr>
            <a:xfrm>
              <a:off x="298942" y="6875653"/>
              <a:ext cx="12854353" cy="362156"/>
              <a:chOff x="298939" y="1625600"/>
              <a:chExt cx="12854352" cy="362155"/>
            </a:xfrm>
          </p:grpSpPr>
          <p:pic>
            <p:nvPicPr>
              <p:cNvPr id="10" name="Immagine 9" descr="firmadigruppo.png">
                <a:extLst>
                  <a:ext uri="{FF2B5EF4-FFF2-40B4-BE49-F238E27FC236}">
                    <a16:creationId xmlns:a16="http://schemas.microsoft.com/office/drawing/2014/main" id="{4B207DFD-49CD-4461-B82F-ED9566771B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9432"/>
              <a:stretch/>
            </p:blipFill>
            <p:spPr bwMode="auto">
              <a:xfrm>
                <a:off x="5788855" y="1625600"/>
                <a:ext cx="7364436" cy="362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magine 10" descr="firmadigruppo.png">
                <a:extLst>
                  <a:ext uri="{FF2B5EF4-FFF2-40B4-BE49-F238E27FC236}">
                    <a16:creationId xmlns:a16="http://schemas.microsoft.com/office/drawing/2014/main" id="{19A58942-832D-449D-91A6-F0C38FA84B4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9432"/>
              <a:stretch/>
            </p:blipFill>
            <p:spPr bwMode="auto">
              <a:xfrm>
                <a:off x="298939" y="1625600"/>
                <a:ext cx="6544994" cy="362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238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445036" rtl="0" eaLnBrk="0" fontAlgn="base" hangingPunct="0">
        <a:spcBef>
          <a:spcPct val="0"/>
        </a:spcBef>
        <a:spcAft>
          <a:spcPct val="0"/>
        </a:spcAft>
        <a:defRPr sz="4287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91937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83875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75812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567751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33437" indent="-333437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86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24033" indent="-277637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4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15990" indent="-221838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15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62386" indent="-221838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72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10144" indent="-221838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72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458526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6pPr>
      <a:lvl7pPr marL="2905530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7pPr>
      <a:lvl8pPr marL="3352536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8pPr>
      <a:lvl9pPr marL="3799540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47005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94010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41014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88018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235023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82029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129033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576037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6ECAE191-E309-4C4C-B968-DE428CDA8180}"/>
              </a:ext>
            </a:extLst>
          </p:cNvPr>
          <p:cNvGrpSpPr/>
          <p:nvPr userDrawn="1"/>
        </p:nvGrpSpPr>
        <p:grpSpPr>
          <a:xfrm>
            <a:off x="1" y="5523863"/>
            <a:ext cx="11522075" cy="959487"/>
            <a:chOff x="1" y="6443604"/>
            <a:chExt cx="13431838" cy="1119245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06B30E8-933A-4DD8-8B92-E88E61516F77}"/>
                </a:ext>
              </a:extLst>
            </p:cNvPr>
            <p:cNvSpPr/>
            <p:nvPr userDrawn="1"/>
          </p:nvSpPr>
          <p:spPr>
            <a:xfrm>
              <a:off x="1" y="6443604"/>
              <a:ext cx="13431838" cy="1119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43"/>
            </a:p>
          </p:txBody>
        </p: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7B9BE4FC-0F21-49A3-B3B7-A6728F80EFAE}"/>
                </a:ext>
              </a:extLst>
            </p:cNvPr>
            <p:cNvGrpSpPr/>
            <p:nvPr userDrawn="1"/>
          </p:nvGrpSpPr>
          <p:grpSpPr>
            <a:xfrm>
              <a:off x="298942" y="6875653"/>
              <a:ext cx="12854353" cy="362156"/>
              <a:chOff x="298939" y="1625600"/>
              <a:chExt cx="12854352" cy="362155"/>
            </a:xfrm>
          </p:grpSpPr>
          <p:pic>
            <p:nvPicPr>
              <p:cNvPr id="10" name="Immagine 9" descr="firmadigruppo.png">
                <a:extLst>
                  <a:ext uri="{FF2B5EF4-FFF2-40B4-BE49-F238E27FC236}">
                    <a16:creationId xmlns:a16="http://schemas.microsoft.com/office/drawing/2014/main" id="{4B207DFD-49CD-4461-B82F-ED9566771B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9432"/>
              <a:stretch/>
            </p:blipFill>
            <p:spPr bwMode="auto">
              <a:xfrm>
                <a:off x="5788855" y="1625600"/>
                <a:ext cx="7364436" cy="362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magine 10" descr="firmadigruppo.png">
                <a:extLst>
                  <a:ext uri="{FF2B5EF4-FFF2-40B4-BE49-F238E27FC236}">
                    <a16:creationId xmlns:a16="http://schemas.microsoft.com/office/drawing/2014/main" id="{19A58942-832D-449D-91A6-F0C38FA84B4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9432"/>
              <a:stretch/>
            </p:blipFill>
            <p:spPr bwMode="auto">
              <a:xfrm>
                <a:off x="298939" y="1625600"/>
                <a:ext cx="6544994" cy="362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6980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445036" rtl="0" eaLnBrk="0" fontAlgn="base" hangingPunct="0">
        <a:spcBef>
          <a:spcPct val="0"/>
        </a:spcBef>
        <a:spcAft>
          <a:spcPct val="0"/>
        </a:spcAft>
        <a:defRPr sz="4287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45036" rtl="0" eaLnBrk="0" fontAlgn="base" hangingPunct="0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91937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83875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75812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567751" algn="ctr" defTabSz="446373" rtl="0" fontAlgn="base">
        <a:spcBef>
          <a:spcPct val="0"/>
        </a:spcBef>
        <a:spcAft>
          <a:spcPct val="0"/>
        </a:spcAft>
        <a:defRPr sz="4287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33437" indent="-333437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86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24033" indent="-277637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4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15990" indent="-221838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15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62386" indent="-221838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72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10144" indent="-221838" algn="l" defTabSz="44503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72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458526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6pPr>
      <a:lvl7pPr marL="2905530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7pPr>
      <a:lvl8pPr marL="3352536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8pPr>
      <a:lvl9pPr marL="3799540" indent="-223502" algn="l" defTabSz="447005" rtl="0" eaLnBrk="1" latinLnBrk="0" hangingPunct="1">
        <a:spcBef>
          <a:spcPct val="20000"/>
        </a:spcBef>
        <a:buFont typeface="Arial"/>
        <a:buChar char="•"/>
        <a:defRPr sz="19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47005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94010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41014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88018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235023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82029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129033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576037" algn="l" defTabSz="44700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hyperlink" Target="https://www.giuseppepiotorcicollo.it/copyright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0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12.emf"/><Relationship Id="rId9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65.svg"/><Relationship Id="rId18" Type="http://schemas.openxmlformats.org/officeDocument/2006/relationships/image" Target="../media/image68.pn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12" Type="http://schemas.openxmlformats.org/officeDocument/2006/relationships/image" Target="../media/image64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9.png"/><Relationship Id="rId5" Type="http://schemas.openxmlformats.org/officeDocument/2006/relationships/image" Target="../media/image62.png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19" Type="http://schemas.openxmlformats.org/officeDocument/2006/relationships/image" Target="../media/image69.svg"/><Relationship Id="rId4" Type="http://schemas.openxmlformats.org/officeDocument/2006/relationships/image" Target="../media/image12.emf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30.png"/><Relationship Id="rId7" Type="http://schemas.openxmlformats.org/officeDocument/2006/relationships/image" Target="../media/image72.sv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1.pn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image" Target="../media/image12.emf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3" Type="http://schemas.openxmlformats.org/officeDocument/2006/relationships/image" Target="../media/image30.png"/><Relationship Id="rId7" Type="http://schemas.openxmlformats.org/officeDocument/2006/relationships/image" Target="../media/image91.sv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12.emf"/><Relationship Id="rId15" Type="http://schemas.openxmlformats.org/officeDocument/2006/relationships/image" Target="../media/image99.svg"/><Relationship Id="rId10" Type="http://schemas.openxmlformats.org/officeDocument/2006/relationships/image" Target="../media/image94.png"/><Relationship Id="rId4" Type="http://schemas.openxmlformats.org/officeDocument/2006/relationships/image" Target="../media/image89.jpeg"/><Relationship Id="rId9" Type="http://schemas.openxmlformats.org/officeDocument/2006/relationships/image" Target="../media/image93.svg"/><Relationship Id="rId1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0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12.emf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3" Type="http://schemas.openxmlformats.org/officeDocument/2006/relationships/image" Target="../media/image103.jpeg"/><Relationship Id="rId7" Type="http://schemas.openxmlformats.org/officeDocument/2006/relationships/image" Target="../media/image105.sv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2.emf"/><Relationship Id="rId10" Type="http://schemas.openxmlformats.org/officeDocument/2006/relationships/image" Target="../media/image108.png"/><Relationship Id="rId4" Type="http://schemas.openxmlformats.org/officeDocument/2006/relationships/image" Target="../media/image30.png"/><Relationship Id="rId9" Type="http://schemas.openxmlformats.org/officeDocument/2006/relationships/image" Target="../media/image10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progettosalute@falgar.it" TargetMode="External"/><Relationship Id="rId3" Type="http://schemas.openxmlformats.org/officeDocument/2006/relationships/image" Target="../media/image116.svg"/><Relationship Id="rId7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10" Type="http://schemas.openxmlformats.org/officeDocument/2006/relationships/image" Target="../media/image120.emf"/><Relationship Id="rId4" Type="http://schemas.openxmlformats.org/officeDocument/2006/relationships/image" Target="../media/image117.png"/><Relationship Id="rId9" Type="http://schemas.openxmlformats.org/officeDocument/2006/relationships/hyperlink" Target="http://www.falgar.i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jpeg"/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2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30.png"/><Relationship Id="rId21" Type="http://schemas.openxmlformats.org/officeDocument/2006/relationships/image" Target="../media/image47.svg"/><Relationship Id="rId7" Type="http://schemas.openxmlformats.org/officeDocument/2006/relationships/image" Target="../media/image34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sv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12.emf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30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12.emf"/><Relationship Id="rId9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2BAE49A-990C-5917-B278-AC2882511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6935353" cy="6482258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EF14B8D3-8AF1-0B4F-B879-AC9D7ED632C5}"/>
              </a:ext>
            </a:extLst>
          </p:cNvPr>
          <p:cNvGrpSpPr/>
          <p:nvPr/>
        </p:nvGrpSpPr>
        <p:grpSpPr>
          <a:xfrm>
            <a:off x="5246975" y="1975555"/>
            <a:ext cx="4638655" cy="2254051"/>
            <a:chOff x="6014719" y="2149070"/>
            <a:chExt cx="5317389" cy="2583867"/>
          </a:xfrm>
          <a:solidFill>
            <a:srgbClr val="F5F5F5"/>
          </a:solidFill>
          <a:effectLst>
            <a:outerShdw blurRad="127000" dist="25400" algn="ctr" rotWithShape="0">
              <a:prstClr val="black">
                <a:alpha val="15000"/>
              </a:prstClr>
            </a:outerShdw>
          </a:effectLst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511179E7-20A0-F97B-FE31-5F7E91623CCA}"/>
                </a:ext>
              </a:extLst>
            </p:cNvPr>
            <p:cNvSpPr/>
            <p:nvPr/>
          </p:nvSpPr>
          <p:spPr>
            <a:xfrm>
              <a:off x="6014719" y="2149070"/>
              <a:ext cx="5008881" cy="258386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70" dirty="0"/>
            </a:p>
          </p:txBody>
        </p:sp>
        <p:sp>
          <p:nvSpPr>
            <p:cNvPr id="6" name="Triangolo 5">
              <a:extLst>
                <a:ext uri="{FF2B5EF4-FFF2-40B4-BE49-F238E27FC236}">
                  <a16:creationId xmlns:a16="http://schemas.microsoft.com/office/drawing/2014/main" id="{587E1E14-4F65-FA6E-2A56-3AFAF63408DB}"/>
                </a:ext>
              </a:extLst>
            </p:cNvPr>
            <p:cNvSpPr/>
            <p:nvPr/>
          </p:nvSpPr>
          <p:spPr>
            <a:xfrm rot="5400000">
              <a:off x="10848672" y="3244747"/>
              <a:ext cx="519246" cy="44762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70" dirty="0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7A9D4B5B-B580-D392-7909-AD1D4B079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52" y="5102934"/>
            <a:ext cx="1247884" cy="479260"/>
          </a:xfrm>
          <a:prstGeom prst="rect">
            <a:avLst/>
          </a:prstGeom>
        </p:spPr>
      </p:pic>
      <p:sp>
        <p:nvSpPr>
          <p:cNvPr id="19" name="object 6">
            <a:extLst>
              <a:ext uri="{FF2B5EF4-FFF2-40B4-BE49-F238E27FC236}">
                <a16:creationId xmlns:a16="http://schemas.microsoft.com/office/drawing/2014/main" id="{904437DF-E12E-1D45-8CC6-E8293461EE66}"/>
              </a:ext>
            </a:extLst>
          </p:cNvPr>
          <p:cNvSpPr txBox="1"/>
          <p:nvPr/>
        </p:nvSpPr>
        <p:spPr>
          <a:xfrm>
            <a:off x="5561617" y="2516917"/>
            <a:ext cx="3519862" cy="1219403"/>
          </a:xfrm>
          <a:prstGeom prst="rect">
            <a:avLst/>
          </a:prstGeom>
        </p:spPr>
        <p:txBody>
          <a:bodyPr vert="horz" wrap="square" lIns="0" tIns="11079" rIns="0" bIns="0" rtlCol="0">
            <a:spAutoFit/>
          </a:bodyPr>
          <a:lstStyle/>
          <a:p>
            <a:pPr defTabSz="797723">
              <a:defRPr/>
            </a:pPr>
            <a:r>
              <a:rPr lang="it-IT" sz="2617" dirty="0">
                <a:solidFill>
                  <a:srgbClr val="005B9C"/>
                </a:solidFill>
                <a:latin typeface="Bahnschrift" panose="020B0502040204020203" pitchFamily="34" charset="0"/>
                <a:cs typeface="Consolas" panose="020B0609020204030204" pitchFamily="49" charset="0"/>
              </a:rPr>
              <a:t>QURA</a:t>
            </a:r>
            <a:r>
              <a:rPr lang="it-IT" sz="2617" dirty="0">
                <a:solidFill>
                  <a:srgbClr val="F6811E"/>
                </a:solidFill>
                <a:latin typeface="Bahnschrift" panose="020B0502040204020203" pitchFamily="34" charset="0"/>
                <a:cs typeface="Consolas" panose="020B0609020204030204" pitchFamily="49" charset="0"/>
              </a:rPr>
              <a:t>KARE SMART</a:t>
            </a:r>
            <a:r>
              <a:rPr lang="it-IT" sz="2617" dirty="0">
                <a:solidFill>
                  <a:srgbClr val="005B9C"/>
                </a:solidFill>
                <a:latin typeface="Bahnschrift" panose="020B0502040204020203" pitchFamily="34" charset="0"/>
                <a:cs typeface="Consolas" panose="020B0609020204030204" pitchFamily="49" charset="0"/>
              </a:rPr>
              <a:t>. </a:t>
            </a:r>
          </a:p>
          <a:p>
            <a:pPr defTabSz="797723">
              <a:defRPr/>
            </a:pPr>
            <a:r>
              <a:rPr lang="it-IT" sz="2617" dirty="0">
                <a:solidFill>
                  <a:srgbClr val="005B9C"/>
                </a:solidFill>
                <a:latin typeface="Bahnschrift" panose="020B0502040204020203" pitchFamily="34" charset="0"/>
                <a:cs typeface="Consolas" panose="020B0609020204030204" pitchFamily="49" charset="0"/>
              </a:rPr>
              <a:t>UN MONDO DI SERVIZI A PORTATA DI CLICK.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93C558-82FC-23D2-EF08-3C902CA59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607" y="2975781"/>
            <a:ext cx="1827991" cy="1586193"/>
          </a:xfrm>
          <a:prstGeom prst="rect">
            <a:avLst/>
          </a:prstGeom>
        </p:spPr>
      </p:pic>
      <p:pic>
        <p:nvPicPr>
          <p:cNvPr id="17" name="Immagine 16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E56C5450-1E06-8FBA-7C68-2A09B1C78C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594" y="222301"/>
            <a:ext cx="1214331" cy="40066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04D911A-3C14-33AF-93B2-FCC932883145}"/>
              </a:ext>
            </a:extLst>
          </p:cNvPr>
          <p:cNvSpPr txBox="1"/>
          <p:nvPr/>
        </p:nvSpPr>
        <p:spPr>
          <a:xfrm>
            <a:off x="7009246" y="4274689"/>
            <a:ext cx="241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800" b="0" i="0" dirty="0">
                <a:effectLst/>
                <a:latin typeface="Bahnschrift" panose="020B0502040204020203" pitchFamily="34" charset="0"/>
              </a:rPr>
              <a:t>© 2024 Blue Health Center. Tutti i diritti riservati.</a:t>
            </a:r>
            <a:endParaRPr lang="it-IT" sz="800" b="0" i="0" dirty="0">
              <a:effectLst/>
              <a:latin typeface="Bahnschrift" panose="020B0502040204020203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Immagine 3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2E256064-AE1F-FC11-5057-25A2420DA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5562" y="0"/>
            <a:ext cx="1407204" cy="7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4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9" name="object 44">
            <a:extLst>
              <a:ext uri="{FF2B5EF4-FFF2-40B4-BE49-F238E27FC236}">
                <a16:creationId xmlns:a16="http://schemas.microsoft.com/office/drawing/2014/main" id="{1AD70B43-1302-10D0-183F-BED72CFCC261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10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MEDICO H24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6408D1CD-8331-247D-AFE0-4F187874ACE0}"/>
              </a:ext>
            </a:extLst>
          </p:cNvPr>
          <p:cNvSpPr txBox="1">
            <a:spLocks/>
          </p:cNvSpPr>
          <p:nvPr/>
        </p:nvSpPr>
        <p:spPr>
          <a:xfrm>
            <a:off x="2088442" y="2677811"/>
            <a:ext cx="4005083" cy="2265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Servizio di consulenza medica telefonica per informazioni e consigli sui primi provvedimenti da adottare in caso di infortunio o malattia, medicinali, farmacie di turno.</a:t>
            </a:r>
          </a:p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Numero Verde dedicato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, attivo 24 ore su 24, 365 giorni all’anno.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77C1B07-55E6-CF92-C3C0-E54681F2B977}"/>
              </a:ext>
            </a:extLst>
          </p:cNvPr>
          <p:cNvSpPr/>
          <p:nvPr/>
        </p:nvSpPr>
        <p:spPr>
          <a:xfrm>
            <a:off x="1281291" y="2774926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pic>
        <p:nvPicPr>
          <p:cNvPr id="11" name="Elemento grafico 10" descr="Stetoscopio con riempimento a tinta unita">
            <a:extLst>
              <a:ext uri="{FF2B5EF4-FFF2-40B4-BE49-F238E27FC236}">
                <a16:creationId xmlns:a16="http://schemas.microsoft.com/office/drawing/2014/main" id="{BFE37927-9F48-4AB1-FB81-99D194CF2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6448" y="2825578"/>
            <a:ext cx="474696" cy="47469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4285B43-E643-4733-9D3B-25FA980E093E}"/>
              </a:ext>
            </a:extLst>
          </p:cNvPr>
          <p:cNvSpPr/>
          <p:nvPr/>
        </p:nvSpPr>
        <p:spPr>
          <a:xfrm>
            <a:off x="1281291" y="4073700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DA2A7352-9794-4971-94FC-622D3A223091}"/>
              </a:ext>
            </a:extLst>
          </p:cNvPr>
          <p:cNvSpPr txBox="1">
            <a:spLocks/>
          </p:cNvSpPr>
          <p:nvPr/>
        </p:nvSpPr>
        <p:spPr>
          <a:xfrm>
            <a:off x="1171994" y="1826695"/>
            <a:ext cx="3675304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endParaRPr lang="it-IT" sz="1570" dirty="0">
              <a:solidFill>
                <a:srgbClr val="025FAB"/>
              </a:solidFill>
              <a:latin typeface="Bahnschrift" panose="020B0502040204020203" pitchFamily="34" charset="0"/>
            </a:endParaRPr>
          </a:p>
        </p:txBody>
      </p:sp>
      <p:pic>
        <p:nvPicPr>
          <p:cNvPr id="23" name="Immagine 22" descr="Donna che indossa uno stetoscopio intorno al collo">
            <a:extLst>
              <a:ext uri="{FF2B5EF4-FFF2-40B4-BE49-F238E27FC236}">
                <a16:creationId xmlns:a16="http://schemas.microsoft.com/office/drawing/2014/main" id="{7AA72C90-7FD8-F743-CA57-BC5BFB358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052" y="1244241"/>
            <a:ext cx="4614023" cy="4640600"/>
          </a:xfrm>
          <a:prstGeom prst="rect">
            <a:avLst/>
          </a:prstGeom>
        </p:spPr>
      </p:pic>
      <p:pic>
        <p:nvPicPr>
          <p:cNvPr id="12" name="Elemento grafico 19" descr="Call center">
            <a:extLst>
              <a:ext uri="{FF2B5EF4-FFF2-40B4-BE49-F238E27FC236}">
                <a16:creationId xmlns:a16="http://schemas.microsoft.com/office/drawing/2014/main" id="{3B5E2658-6666-88DF-C202-6DE554535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3987" y="4131955"/>
            <a:ext cx="460602" cy="460602"/>
          </a:xfrm>
          <a:prstGeom prst="rect">
            <a:avLst/>
          </a:prstGeom>
        </p:spPr>
      </p:pic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189C4A2F-F558-C6B5-42E3-27A9D6AFEA8E}"/>
              </a:ext>
            </a:extLst>
          </p:cNvPr>
          <p:cNvSpPr txBox="1">
            <a:spLocks/>
          </p:cNvSpPr>
          <p:nvPr/>
        </p:nvSpPr>
        <p:spPr>
          <a:xfrm>
            <a:off x="1171993" y="1826695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F6811E"/>
                </a:solidFill>
                <a:latin typeface="Bahnschrift" panose="020B0502040204020203" pitchFamily="34" charset="0"/>
              </a:rPr>
              <a:t>Consulenza medica telefonica</a:t>
            </a:r>
          </a:p>
        </p:txBody>
      </p:sp>
    </p:spTree>
    <p:extLst>
      <p:ext uri="{BB962C8B-B14F-4D97-AF65-F5344CB8AC3E}">
        <p14:creationId xmlns:p14="http://schemas.microsoft.com/office/powerpoint/2010/main" val="120771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11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ACCESSO AL NETWORK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12CD0823-1F50-ACA1-120B-AAE67965D94F}"/>
              </a:ext>
            </a:extLst>
          </p:cNvPr>
          <p:cNvSpPr txBox="1">
            <a:spLocks/>
          </p:cNvSpPr>
          <p:nvPr/>
        </p:nvSpPr>
        <p:spPr>
          <a:xfrm>
            <a:off x="2088442" y="2583738"/>
            <a:ext cx="4005083" cy="192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Puoi prenotare visite ed esami nelle strutture che aderiscono al network di Blue Assistance, usufruendo di </a:t>
            </a: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tariffe preferenziali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.</a:t>
            </a:r>
          </a:p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Entra in piattaforma e scegli la struttura presso cui desideri effettuare la prestazione.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034D796-2649-A9B3-A025-3092C5331900}"/>
              </a:ext>
            </a:extLst>
          </p:cNvPr>
          <p:cNvSpPr/>
          <p:nvPr/>
        </p:nvSpPr>
        <p:spPr>
          <a:xfrm>
            <a:off x="1281291" y="2680853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FDA0A45-7FA6-FDB2-A36B-A257D2A083BF}"/>
              </a:ext>
            </a:extLst>
          </p:cNvPr>
          <p:cNvSpPr/>
          <p:nvPr/>
        </p:nvSpPr>
        <p:spPr>
          <a:xfrm>
            <a:off x="1281291" y="3681389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8E8B921E-13D7-A85E-5921-6288FA6E4F6A}"/>
              </a:ext>
            </a:extLst>
          </p:cNvPr>
          <p:cNvSpPr txBox="1">
            <a:spLocks/>
          </p:cNvSpPr>
          <p:nvPr/>
        </p:nvSpPr>
        <p:spPr>
          <a:xfrm>
            <a:off x="1171993" y="1826695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F6811E"/>
                </a:solidFill>
                <a:latin typeface="Bahnschrift" panose="020B0502040204020203" pitchFamily="34" charset="0"/>
              </a:rPr>
              <a:t>a tariffe agevolate</a:t>
            </a:r>
          </a:p>
        </p:txBody>
      </p:sp>
      <p:pic>
        <p:nvPicPr>
          <p:cNvPr id="25" name="Elemento grafico 24" descr="Ospedale contorno">
            <a:extLst>
              <a:ext uri="{FF2B5EF4-FFF2-40B4-BE49-F238E27FC236}">
                <a16:creationId xmlns:a16="http://schemas.microsoft.com/office/drawing/2014/main" id="{94ABE50B-4F80-B67F-F20A-25A7605FB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2369" y="2623966"/>
            <a:ext cx="590147" cy="590147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F00E8E63-0B45-14A3-1971-DBA5D0143BA1}"/>
              </a:ext>
            </a:extLst>
          </p:cNvPr>
          <p:cNvSpPr/>
          <p:nvPr/>
        </p:nvSpPr>
        <p:spPr>
          <a:xfrm>
            <a:off x="6917174" y="1249712"/>
            <a:ext cx="4615200" cy="1428099"/>
          </a:xfrm>
          <a:prstGeom prst="rect">
            <a:avLst/>
          </a:prstGeom>
          <a:solidFill>
            <a:srgbClr val="9B4A07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8" name="Segnaposto testo 6">
            <a:extLst>
              <a:ext uri="{FF2B5EF4-FFF2-40B4-BE49-F238E27FC236}">
                <a16:creationId xmlns:a16="http://schemas.microsoft.com/office/drawing/2014/main" id="{E9C4906D-C47A-B4C2-290E-D0E7DA9F1CE4}"/>
              </a:ext>
            </a:extLst>
          </p:cNvPr>
          <p:cNvSpPr txBox="1">
            <a:spLocks/>
          </p:cNvSpPr>
          <p:nvPr/>
        </p:nvSpPr>
        <p:spPr>
          <a:xfrm>
            <a:off x="8245942" y="1383096"/>
            <a:ext cx="3276132" cy="12487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Case di cura e ospedali</a:t>
            </a:r>
          </a:p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Poliambulatori diagnostici, day hospital, day surgery</a:t>
            </a:r>
          </a:p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Ospedali intramoenia</a:t>
            </a:r>
          </a:p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Centri di riabilitazione RSA</a:t>
            </a:r>
          </a:p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defTabSz="797723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endParaRPr lang="it-IT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2AB5A9B-EB6F-3D88-6A31-41D709046C7F}"/>
              </a:ext>
            </a:extLst>
          </p:cNvPr>
          <p:cNvSpPr txBox="1">
            <a:spLocks/>
          </p:cNvSpPr>
          <p:nvPr/>
        </p:nvSpPr>
        <p:spPr>
          <a:xfrm>
            <a:off x="7254310" y="2138023"/>
            <a:ext cx="70582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altLang="it-IT" sz="1400" dirty="0">
                <a:solidFill>
                  <a:schemeClr val="bg1"/>
                </a:solidFill>
                <a:latin typeface="Bahnschrift" panose="020B0502040204020203" pitchFamily="34" charset="0"/>
              </a:rPr>
              <a:t>SALUTE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t-IT" altLang="it-IT" sz="12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31" name="Elemento grafico 30" descr="Stetoscopio con riempimento a tinta unita">
            <a:extLst>
              <a:ext uri="{FF2B5EF4-FFF2-40B4-BE49-F238E27FC236}">
                <a16:creationId xmlns:a16="http://schemas.microsoft.com/office/drawing/2014/main" id="{ED969605-C770-28A3-2A2A-9424AEFF0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3358" y="1558363"/>
            <a:ext cx="487725" cy="487725"/>
          </a:xfrm>
          <a:prstGeom prst="rect">
            <a:avLst/>
          </a:prstGeom>
        </p:spPr>
      </p:pic>
      <p:sp>
        <p:nvSpPr>
          <p:cNvPr id="62" name="Rettangolo 61">
            <a:extLst>
              <a:ext uri="{FF2B5EF4-FFF2-40B4-BE49-F238E27FC236}">
                <a16:creationId xmlns:a16="http://schemas.microsoft.com/office/drawing/2014/main" id="{824E20FF-0743-B30A-01B9-345C3D181D54}"/>
              </a:ext>
            </a:extLst>
          </p:cNvPr>
          <p:cNvSpPr/>
          <p:nvPr/>
        </p:nvSpPr>
        <p:spPr>
          <a:xfrm>
            <a:off x="6917174" y="2669878"/>
            <a:ext cx="4615200" cy="576000"/>
          </a:xfrm>
          <a:prstGeom prst="rect">
            <a:avLst/>
          </a:prstGeom>
          <a:solidFill>
            <a:srgbClr val="C45D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latin typeface="Bahnschrift" panose="020B0502040204020203" pitchFamily="34" charset="0"/>
            </a:endParaRP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14B88486-9882-2933-9803-94C1144EFA32}"/>
              </a:ext>
            </a:extLst>
          </p:cNvPr>
          <p:cNvSpPr/>
          <p:nvPr/>
        </p:nvSpPr>
        <p:spPr>
          <a:xfrm>
            <a:off x="6917174" y="4564488"/>
            <a:ext cx="4615200" cy="576000"/>
          </a:xfrm>
          <a:prstGeom prst="rect">
            <a:avLst/>
          </a:prstGeom>
          <a:solidFill>
            <a:srgbClr val="F68E36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65" name="Elemento grafico 64" descr="Cure dentistiche con riempimento a tinta unita">
            <a:extLst>
              <a:ext uri="{FF2B5EF4-FFF2-40B4-BE49-F238E27FC236}">
                <a16:creationId xmlns:a16="http://schemas.microsoft.com/office/drawing/2014/main" id="{0BBB8868-5D92-9C17-AE48-62439ADBB5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3624" y="2801550"/>
            <a:ext cx="332998" cy="332998"/>
          </a:xfrm>
          <a:prstGeom prst="rect">
            <a:avLst/>
          </a:prstGeom>
        </p:spPr>
      </p:pic>
      <p:sp>
        <p:nvSpPr>
          <p:cNvPr id="66" name="Subtitle 2">
            <a:extLst>
              <a:ext uri="{FF2B5EF4-FFF2-40B4-BE49-F238E27FC236}">
                <a16:creationId xmlns:a16="http://schemas.microsoft.com/office/drawing/2014/main" id="{666FA5B6-9933-3AF6-CD76-53F6866FC650}"/>
              </a:ext>
            </a:extLst>
          </p:cNvPr>
          <p:cNvSpPr txBox="1">
            <a:spLocks/>
          </p:cNvSpPr>
          <p:nvPr/>
        </p:nvSpPr>
        <p:spPr>
          <a:xfrm>
            <a:off x="7626557" y="2858177"/>
            <a:ext cx="1626764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1400" dirty="0">
                <a:solidFill>
                  <a:schemeClr val="bg1"/>
                </a:solidFill>
                <a:latin typeface="Bahnschrift" panose="020B0502040204020203" pitchFamily="34" charset="0"/>
              </a:rPr>
              <a:t>ODONTOIATRIA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altLang="it-IT" sz="12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81B585A3-AAB3-50D5-4CD0-09D9A257FC68}"/>
              </a:ext>
            </a:extLst>
          </p:cNvPr>
          <p:cNvSpPr/>
          <p:nvPr/>
        </p:nvSpPr>
        <p:spPr>
          <a:xfrm>
            <a:off x="6917174" y="3247214"/>
            <a:ext cx="4615200" cy="576000"/>
          </a:xfrm>
          <a:prstGeom prst="rect">
            <a:avLst/>
          </a:prstGeom>
          <a:solidFill>
            <a:srgbClr val="F4791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96C76DB4-2EED-F974-D939-CEB604709C70}"/>
              </a:ext>
            </a:extLst>
          </p:cNvPr>
          <p:cNvSpPr txBox="1">
            <a:spLocks/>
          </p:cNvSpPr>
          <p:nvPr/>
        </p:nvSpPr>
        <p:spPr>
          <a:xfrm>
            <a:off x="7626557" y="3431642"/>
            <a:ext cx="1626764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1400" dirty="0">
                <a:solidFill>
                  <a:schemeClr val="bg1"/>
                </a:solidFill>
                <a:latin typeface="Bahnschrift" panose="020B0502040204020203" pitchFamily="34" charset="0"/>
              </a:rPr>
              <a:t>FISIOTERAPIA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altLang="it-IT" sz="12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70" name="Immagine 69">
            <a:extLst>
              <a:ext uri="{FF2B5EF4-FFF2-40B4-BE49-F238E27FC236}">
                <a16:creationId xmlns:a16="http://schemas.microsoft.com/office/drawing/2014/main" id="{0E649E7A-DD25-E2CC-85D6-6898A006F6E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281" y="3371173"/>
            <a:ext cx="323194" cy="323194"/>
          </a:xfrm>
          <a:prstGeom prst="rect">
            <a:avLst/>
          </a:prstGeom>
        </p:spPr>
      </p:pic>
      <p:sp>
        <p:nvSpPr>
          <p:cNvPr id="71" name="Segnaposto testo 6">
            <a:extLst>
              <a:ext uri="{FF2B5EF4-FFF2-40B4-BE49-F238E27FC236}">
                <a16:creationId xmlns:a16="http://schemas.microsoft.com/office/drawing/2014/main" id="{0F81A6AC-7A9B-5206-4987-D5BB5D5BEDF1}"/>
              </a:ext>
            </a:extLst>
          </p:cNvPr>
          <p:cNvSpPr txBox="1">
            <a:spLocks/>
          </p:cNvSpPr>
          <p:nvPr/>
        </p:nvSpPr>
        <p:spPr>
          <a:xfrm>
            <a:off x="9166348" y="3374502"/>
            <a:ext cx="2339784" cy="281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97723">
              <a:lnSpc>
                <a:spcPts val="191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Centri di fisioterapia</a:t>
            </a:r>
          </a:p>
        </p:txBody>
      </p:sp>
      <p:pic>
        <p:nvPicPr>
          <p:cNvPr id="72" name="Elemento grafico 71" descr="Orme di zampe con riempimento a tinta unita">
            <a:extLst>
              <a:ext uri="{FF2B5EF4-FFF2-40B4-BE49-F238E27FC236}">
                <a16:creationId xmlns:a16="http://schemas.microsoft.com/office/drawing/2014/main" id="{E7296D67-7B55-B4BB-89C1-EC26BBB21D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30871" y="5325112"/>
            <a:ext cx="393685" cy="364387"/>
          </a:xfrm>
          <a:prstGeom prst="rect">
            <a:avLst/>
          </a:prstGeom>
        </p:spPr>
      </p:pic>
      <p:sp>
        <p:nvSpPr>
          <p:cNvPr id="73" name="Subtitle 2">
            <a:extLst>
              <a:ext uri="{FF2B5EF4-FFF2-40B4-BE49-F238E27FC236}">
                <a16:creationId xmlns:a16="http://schemas.microsoft.com/office/drawing/2014/main" id="{420508E2-1AF2-7E06-6E3F-211CF23609C1}"/>
              </a:ext>
            </a:extLst>
          </p:cNvPr>
          <p:cNvSpPr txBox="1">
            <a:spLocks/>
          </p:cNvSpPr>
          <p:nvPr/>
        </p:nvSpPr>
        <p:spPr>
          <a:xfrm>
            <a:off x="7626557" y="5390197"/>
            <a:ext cx="1626764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1400" dirty="0">
                <a:solidFill>
                  <a:schemeClr val="bg1"/>
                </a:solidFill>
                <a:latin typeface="Bahnschrift" panose="020B0502040204020203" pitchFamily="34" charset="0"/>
              </a:rPr>
              <a:t>VETERINARIA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altLang="it-IT" sz="12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4" name="Segnaposto testo 6">
            <a:extLst>
              <a:ext uri="{FF2B5EF4-FFF2-40B4-BE49-F238E27FC236}">
                <a16:creationId xmlns:a16="http://schemas.microsoft.com/office/drawing/2014/main" id="{FCF88473-5CC7-5D51-4AF2-2D0D2BABB243}"/>
              </a:ext>
            </a:extLst>
          </p:cNvPr>
          <p:cNvSpPr txBox="1">
            <a:spLocks/>
          </p:cNvSpPr>
          <p:nvPr/>
        </p:nvSpPr>
        <p:spPr>
          <a:xfrm>
            <a:off x="9139021" y="5233966"/>
            <a:ext cx="1793852" cy="406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97723">
              <a:lnSpc>
                <a:spcPts val="191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Ambulatori </a:t>
            </a:r>
          </a:p>
          <a:p>
            <a:pPr defTabSz="797723">
              <a:lnSpc>
                <a:spcPts val="191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Cliniche veterinarie</a:t>
            </a: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7" name="Segnaposto testo 6">
            <a:extLst>
              <a:ext uri="{FF2B5EF4-FFF2-40B4-BE49-F238E27FC236}">
                <a16:creationId xmlns:a16="http://schemas.microsoft.com/office/drawing/2014/main" id="{439DDAE3-FF24-AD64-6984-7FC0516F862F}"/>
              </a:ext>
            </a:extLst>
          </p:cNvPr>
          <p:cNvSpPr txBox="1">
            <a:spLocks/>
          </p:cNvSpPr>
          <p:nvPr/>
        </p:nvSpPr>
        <p:spPr>
          <a:xfrm>
            <a:off x="9169441" y="2805319"/>
            <a:ext cx="1849997" cy="592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97723">
              <a:lnSpc>
                <a:spcPts val="191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Centri odontoiatrici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F76C6AC8-8F20-41C8-2957-01C905BBE8E1}"/>
              </a:ext>
            </a:extLst>
          </p:cNvPr>
          <p:cNvSpPr txBox="1">
            <a:spLocks/>
          </p:cNvSpPr>
          <p:nvPr/>
        </p:nvSpPr>
        <p:spPr>
          <a:xfrm>
            <a:off x="7626557" y="4766568"/>
            <a:ext cx="70582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1400" dirty="0">
                <a:solidFill>
                  <a:schemeClr val="bg1"/>
                </a:solidFill>
                <a:latin typeface="Bahnschrift" panose="020B0502040204020203" pitchFamily="34" charset="0"/>
              </a:rPr>
              <a:t>LENTI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altLang="it-IT" sz="12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57" name="Elemento grafico 56" descr="Occhiali con riempimento a tinta unita">
            <a:extLst>
              <a:ext uri="{FF2B5EF4-FFF2-40B4-BE49-F238E27FC236}">
                <a16:creationId xmlns:a16="http://schemas.microsoft.com/office/drawing/2014/main" id="{159755BB-7515-DAC1-2B24-46AF453054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18015" y="4665128"/>
            <a:ext cx="419338" cy="419338"/>
          </a:xfrm>
          <a:prstGeom prst="rect">
            <a:avLst/>
          </a:prstGeom>
        </p:spPr>
      </p:pic>
      <p:sp>
        <p:nvSpPr>
          <p:cNvPr id="58" name="Segnaposto testo 6">
            <a:extLst>
              <a:ext uri="{FF2B5EF4-FFF2-40B4-BE49-F238E27FC236}">
                <a16:creationId xmlns:a16="http://schemas.microsoft.com/office/drawing/2014/main" id="{A17EC278-F266-6251-62D7-408370479DAD}"/>
              </a:ext>
            </a:extLst>
          </p:cNvPr>
          <p:cNvSpPr txBox="1">
            <a:spLocks/>
          </p:cNvSpPr>
          <p:nvPr/>
        </p:nvSpPr>
        <p:spPr>
          <a:xfrm>
            <a:off x="9138482" y="4701014"/>
            <a:ext cx="1219753" cy="25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97723">
              <a:lnSpc>
                <a:spcPts val="191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Centri ottici</a:t>
            </a: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70E0FFDF-E393-8971-F72C-AF4DEEB299BC}"/>
              </a:ext>
            </a:extLst>
          </p:cNvPr>
          <p:cNvSpPr/>
          <p:nvPr/>
        </p:nvSpPr>
        <p:spPr>
          <a:xfrm>
            <a:off x="6917174" y="3816260"/>
            <a:ext cx="4615200" cy="756000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61" name="Elemento grafico 60" descr="Omeopatia con riempimento a tinta unita">
            <a:extLst>
              <a:ext uri="{FF2B5EF4-FFF2-40B4-BE49-F238E27FC236}">
                <a16:creationId xmlns:a16="http://schemas.microsoft.com/office/drawing/2014/main" id="{A507A2CB-D355-54CA-391D-4589FBDD38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30871" y="4026200"/>
            <a:ext cx="378505" cy="378505"/>
          </a:xfrm>
          <a:prstGeom prst="rect">
            <a:avLst/>
          </a:prstGeom>
        </p:spPr>
      </p:pic>
      <p:sp>
        <p:nvSpPr>
          <p:cNvPr id="60" name="Subtitle 2">
            <a:extLst>
              <a:ext uri="{FF2B5EF4-FFF2-40B4-BE49-F238E27FC236}">
                <a16:creationId xmlns:a16="http://schemas.microsoft.com/office/drawing/2014/main" id="{396FC305-416A-A71E-8198-7BF2E80DBB94}"/>
              </a:ext>
            </a:extLst>
          </p:cNvPr>
          <p:cNvSpPr txBox="1">
            <a:spLocks/>
          </p:cNvSpPr>
          <p:nvPr/>
        </p:nvSpPr>
        <p:spPr>
          <a:xfrm>
            <a:off x="7626557" y="4084417"/>
            <a:ext cx="117156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1400" dirty="0">
                <a:solidFill>
                  <a:schemeClr val="bg1"/>
                </a:solidFill>
                <a:latin typeface="Bahnschrift" panose="020B0502040204020203" pitchFamily="34" charset="0"/>
              </a:rPr>
              <a:t>BENESSERE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t-IT" altLang="it-IT" sz="1200" i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6" name="Segnaposto testo 6">
            <a:extLst>
              <a:ext uri="{FF2B5EF4-FFF2-40B4-BE49-F238E27FC236}">
                <a16:creationId xmlns:a16="http://schemas.microsoft.com/office/drawing/2014/main" id="{258F44DC-5307-B630-0521-C35D0A78AB70}"/>
              </a:ext>
            </a:extLst>
          </p:cNvPr>
          <p:cNvSpPr txBox="1">
            <a:spLocks/>
          </p:cNvSpPr>
          <p:nvPr/>
        </p:nvSpPr>
        <p:spPr>
          <a:xfrm>
            <a:off x="9169441" y="3920908"/>
            <a:ext cx="1412878" cy="2844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defTabSz="797723">
              <a:lnSpc>
                <a:spcPts val="1919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570" spc="-9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sz="1400" dirty="0"/>
              <a:t>Centri termali</a:t>
            </a:r>
          </a:p>
          <a:p>
            <a:r>
              <a:rPr lang="it-IT" sz="1400" dirty="0"/>
              <a:t>Palestre</a:t>
            </a:r>
          </a:p>
        </p:txBody>
      </p:sp>
      <p:pic>
        <p:nvPicPr>
          <p:cNvPr id="83" name="Elemento grafico 82" descr="Mappa con segnaposto contorno">
            <a:extLst>
              <a:ext uri="{FF2B5EF4-FFF2-40B4-BE49-F238E27FC236}">
                <a16:creationId xmlns:a16="http://schemas.microsoft.com/office/drawing/2014/main" id="{C3055CAB-C62A-4DF2-430B-CE202DD2AB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93278" y="3655950"/>
            <a:ext cx="564327" cy="564327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4770E9D2-CA9A-E874-23C3-23B542B4C31B}"/>
              </a:ext>
            </a:extLst>
          </p:cNvPr>
          <p:cNvSpPr txBox="1">
            <a:spLocks/>
          </p:cNvSpPr>
          <p:nvPr/>
        </p:nvSpPr>
        <p:spPr>
          <a:xfrm>
            <a:off x="2152660" y="4311282"/>
            <a:ext cx="361989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3200" dirty="0">
                <a:solidFill>
                  <a:srgbClr val="F6811E"/>
                </a:solidFill>
                <a:latin typeface="Bahnschrift" panose="020B0502040204020203" pitchFamily="34" charset="0"/>
              </a:rPr>
              <a:t>OLTRE 6000</a:t>
            </a:r>
            <a:br>
              <a:rPr lang="it-IT" altLang="it-IT" sz="1400" dirty="0">
                <a:solidFill>
                  <a:srgbClr val="F6811E"/>
                </a:solidFill>
                <a:latin typeface="Bahnschrift" panose="020B0502040204020203" pitchFamily="34" charset="0"/>
              </a:rPr>
            </a:br>
            <a:r>
              <a:rPr lang="it-IT" altLang="it-IT" sz="1400" dirty="0">
                <a:solidFill>
                  <a:srgbClr val="F6811E"/>
                </a:solidFill>
                <a:latin typeface="Bahnschrift" panose="020B0502040204020203" pitchFamily="34" charset="0"/>
              </a:rPr>
              <a:t>STRUTTURE SANITARIE CONVENZIONATE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altLang="it-IT" sz="1400" i="1" dirty="0">
                <a:solidFill>
                  <a:srgbClr val="F6811E"/>
                </a:solidFill>
                <a:latin typeface="Bahnschrift" panose="020B0502040204020203" pitchFamily="34" charset="0"/>
              </a:rPr>
              <a:t>(Tutte le regioni coperte)</a:t>
            </a:r>
          </a:p>
        </p:txBody>
      </p:sp>
      <p:sp>
        <p:nvSpPr>
          <p:cNvPr id="3" name="object 44">
            <a:extLst>
              <a:ext uri="{FF2B5EF4-FFF2-40B4-BE49-F238E27FC236}">
                <a16:creationId xmlns:a16="http://schemas.microsoft.com/office/drawing/2014/main" id="{B1A30B44-9FDA-932D-619E-4E23E07055E3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</p:spTree>
    <p:extLst>
      <p:ext uri="{BB962C8B-B14F-4D97-AF65-F5344CB8AC3E}">
        <p14:creationId xmlns:p14="http://schemas.microsoft.com/office/powerpoint/2010/main" val="122878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12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ACCESSO AL NETWORK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8E8B921E-13D7-A85E-5921-6288FA6E4F6A}"/>
              </a:ext>
            </a:extLst>
          </p:cNvPr>
          <p:cNvSpPr txBox="1">
            <a:spLocks/>
          </p:cNvSpPr>
          <p:nvPr/>
        </p:nvSpPr>
        <p:spPr>
          <a:xfrm>
            <a:off x="1171993" y="1826695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F6811E"/>
                </a:solidFill>
                <a:latin typeface="Bahnschrift" panose="020B0502040204020203" pitchFamily="34" charset="0"/>
              </a:rPr>
              <a:t>a tariffe agevolate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CD43994-A534-EA00-CB4E-583C91B9F7B3}"/>
              </a:ext>
            </a:extLst>
          </p:cNvPr>
          <p:cNvSpPr txBox="1">
            <a:spLocks/>
          </p:cNvSpPr>
          <p:nvPr/>
        </p:nvSpPr>
        <p:spPr>
          <a:xfrm>
            <a:off x="9219124" y="5020816"/>
            <a:ext cx="190273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it-IT" altLang="it-IT" dirty="0">
                <a:solidFill>
                  <a:srgbClr val="F6811E"/>
                </a:solidFill>
                <a:latin typeface="Bahnschrift" panose="020B0502040204020203" pitchFamily="34" charset="0"/>
              </a:rPr>
              <a:t>…e molti altri!</a:t>
            </a:r>
            <a:endParaRPr lang="it-IT" altLang="it-IT" i="1" dirty="0">
              <a:solidFill>
                <a:srgbClr val="F6811E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Picture 2" descr="Chi siamo - GVM Spa">
            <a:extLst>
              <a:ext uri="{FF2B5EF4-FFF2-40B4-BE49-F238E27FC236}">
                <a16:creationId xmlns:a16="http://schemas.microsoft.com/office/drawing/2014/main" id="{1A2C293A-7AC3-3664-D5F8-BA689276B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401" y="2631118"/>
            <a:ext cx="1213609" cy="5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486076FA-D031-C410-F62D-E7EC782F9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20931" y="3374980"/>
            <a:ext cx="1868129" cy="567969"/>
          </a:xfrm>
          <a:prstGeom prst="rect">
            <a:avLst/>
          </a:prstGeom>
        </p:spPr>
      </p:pic>
      <p:pic>
        <p:nvPicPr>
          <p:cNvPr id="11" name="Picture 8" descr="Istituto Auxologico Italiano - Convegno nazionale di Pastorale della salute  CEI">
            <a:extLst>
              <a:ext uri="{FF2B5EF4-FFF2-40B4-BE49-F238E27FC236}">
                <a16:creationId xmlns:a16="http://schemas.microsoft.com/office/drawing/2014/main" id="{6634F8D9-E4A7-59ED-D222-9EECEE220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3460" y="4203666"/>
            <a:ext cx="1794484" cy="39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C0231140-DA3F-EA5A-6051-66DB9564D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38235" y="3239148"/>
            <a:ext cx="1015417" cy="550204"/>
          </a:xfrm>
          <a:prstGeom prst="rect">
            <a:avLst/>
          </a:prstGeom>
        </p:spPr>
      </p:pic>
      <p:pic>
        <p:nvPicPr>
          <p:cNvPr id="18" name="Immagine 17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7B391599-E0F0-77E5-AE51-DA517A410E7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762" y="2533273"/>
            <a:ext cx="2520242" cy="503081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319823B0-3BAE-797E-CE75-ACEEE5DB1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0559" y="2594988"/>
            <a:ext cx="1358218" cy="7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DentalPro - Club degli Investitori">
            <a:extLst>
              <a:ext uri="{FF2B5EF4-FFF2-40B4-BE49-F238E27FC236}">
                <a16:creationId xmlns:a16="http://schemas.microsoft.com/office/drawing/2014/main" id="{BABF7C4E-E129-F321-B7D8-C9C437886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7890" y="2030201"/>
            <a:ext cx="2857500" cy="5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519CFD4B-3E1C-A18E-11D4-2A0FA202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14" b="23690"/>
          <a:stretch/>
        </p:blipFill>
        <p:spPr bwMode="auto">
          <a:xfrm>
            <a:off x="3312817" y="4598780"/>
            <a:ext cx="1541839" cy="4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ome - Clinica Fornaca Torino">
            <a:extLst>
              <a:ext uri="{FF2B5EF4-FFF2-40B4-BE49-F238E27FC236}">
                <a16:creationId xmlns:a16="http://schemas.microsoft.com/office/drawing/2014/main" id="{BAA760BB-75F0-0D9C-7312-DB99BD44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222" y="3903104"/>
            <a:ext cx="1078159" cy="7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Clinica Roma Villa Stuart">
            <a:extLst>
              <a:ext uri="{FF2B5EF4-FFF2-40B4-BE49-F238E27FC236}">
                <a16:creationId xmlns:a16="http://schemas.microsoft.com/office/drawing/2014/main" id="{FB803ADD-2D3B-90E5-1E00-13E79A99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7792" y="4243120"/>
            <a:ext cx="1130296" cy="7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Fondazione Policlinico Universitario Agostino Gemelli | ESA Space Solutions">
            <a:extLst>
              <a:ext uri="{FF2B5EF4-FFF2-40B4-BE49-F238E27FC236}">
                <a16:creationId xmlns:a16="http://schemas.microsoft.com/office/drawing/2014/main" id="{075F18FD-7D18-B8DE-6BE2-D33DF1EF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923" y="2823318"/>
            <a:ext cx="2145759" cy="6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0" descr="Salmoiraghi &amp; Viganò - storia del cliente">
            <a:extLst>
              <a:ext uri="{FF2B5EF4-FFF2-40B4-BE49-F238E27FC236}">
                <a16:creationId xmlns:a16="http://schemas.microsoft.com/office/drawing/2014/main" id="{DB7E4B8F-1627-31B8-7864-677B5600D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22" y="4285119"/>
            <a:ext cx="1785035" cy="39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ogos: Our medical excellence for you | SYNLAB">
            <a:extLst>
              <a:ext uri="{FF2B5EF4-FFF2-40B4-BE49-F238E27FC236}">
                <a16:creationId xmlns:a16="http://schemas.microsoft.com/office/drawing/2014/main" id="{B31A6746-0126-1C94-9540-3457CEE53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7231" y="3668000"/>
            <a:ext cx="1063092" cy="2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Fisioterapia Missori S.r.l. - Humantecar.com">
            <a:extLst>
              <a:ext uri="{FF2B5EF4-FFF2-40B4-BE49-F238E27FC236}">
                <a16:creationId xmlns:a16="http://schemas.microsoft.com/office/drawing/2014/main" id="{337243CE-B1C6-608E-9A41-F110A89C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0617" y="3676003"/>
            <a:ext cx="1204485" cy="4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4">
            <a:extLst>
              <a:ext uri="{FF2B5EF4-FFF2-40B4-BE49-F238E27FC236}">
                <a16:creationId xmlns:a16="http://schemas.microsoft.com/office/drawing/2014/main" id="{F0414F62-23FA-4AD9-A8EA-E991582B0796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</p:spTree>
    <p:extLst>
      <p:ext uri="{BB962C8B-B14F-4D97-AF65-F5344CB8AC3E}">
        <p14:creationId xmlns:p14="http://schemas.microsoft.com/office/powerpoint/2010/main" val="4259009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8B2C5EA-CF2B-81A0-2A9E-AD346EC5B539}"/>
              </a:ext>
            </a:extLst>
          </p:cNvPr>
          <p:cNvSpPr/>
          <p:nvPr/>
        </p:nvSpPr>
        <p:spPr>
          <a:xfrm>
            <a:off x="1281291" y="2680853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13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LENTI E MONTATURE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8E8B921E-13D7-A85E-5921-6288FA6E4F6A}"/>
              </a:ext>
            </a:extLst>
          </p:cNvPr>
          <p:cNvSpPr txBox="1">
            <a:spLocks/>
          </p:cNvSpPr>
          <p:nvPr/>
        </p:nvSpPr>
        <p:spPr>
          <a:xfrm>
            <a:off x="1171993" y="1826695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endParaRPr lang="it-IT" sz="1570" dirty="0">
              <a:solidFill>
                <a:srgbClr val="F6811E"/>
              </a:solidFill>
              <a:latin typeface="Bahnschrift" panose="020B0502040204020203" pitchFamily="34" charset="0"/>
            </a:endParaRPr>
          </a:p>
        </p:txBody>
      </p:sp>
      <p:pic>
        <p:nvPicPr>
          <p:cNvPr id="13" name="Elemento grafico 12" descr="Occhiali con riempimento a tinta unita">
            <a:extLst>
              <a:ext uri="{FF2B5EF4-FFF2-40B4-BE49-F238E27FC236}">
                <a16:creationId xmlns:a16="http://schemas.microsoft.com/office/drawing/2014/main" id="{45E4CF8F-D58E-2FBB-7A40-8D5B1823A8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2125" y="2715166"/>
            <a:ext cx="461272" cy="461272"/>
          </a:xfrm>
          <a:prstGeom prst="rect">
            <a:avLst/>
          </a:prstGeom>
        </p:spPr>
      </p:pic>
      <p:sp>
        <p:nvSpPr>
          <p:cNvPr id="14" name="object 22">
            <a:extLst>
              <a:ext uri="{FF2B5EF4-FFF2-40B4-BE49-F238E27FC236}">
                <a16:creationId xmlns:a16="http://schemas.microsoft.com/office/drawing/2014/main" id="{83CEB9C0-4003-FB96-EE06-67B7AF167142}"/>
              </a:ext>
            </a:extLst>
          </p:cNvPr>
          <p:cNvSpPr txBox="1"/>
          <p:nvPr/>
        </p:nvSpPr>
        <p:spPr>
          <a:xfrm>
            <a:off x="1847999" y="2683868"/>
            <a:ext cx="4630667" cy="17561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232410">
              <a:lnSpc>
                <a:spcPts val="2268"/>
              </a:lnSpc>
            </a:pPr>
            <a:r>
              <a:rPr lang="it-IT" sz="1400" dirty="0">
                <a:latin typeface="Bahnschrift" panose="020B0502040204020203" pitchFamily="34" charset="0"/>
              </a:rPr>
              <a:t>Il servizio permette di prendersi cura dei propri occhi e della vista, grazie alla nuova linea di lenti e montature, con </a:t>
            </a: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sconti</a:t>
            </a:r>
            <a:r>
              <a:rPr lang="it-IT" sz="1400" dirty="0">
                <a:solidFill>
                  <a:srgbClr val="F6811E"/>
                </a:solidFill>
                <a:latin typeface="Bahnschrift" panose="020B0502040204020203" pitchFamily="34" charset="0"/>
              </a:rPr>
              <a:t> </a:t>
            </a: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dal 5% al 50% </a:t>
            </a:r>
            <a:r>
              <a:rPr lang="it-IT" sz="1400" dirty="0">
                <a:latin typeface="Bahnschrift" panose="020B0502040204020203" pitchFamily="34" charset="0"/>
              </a:rPr>
              <a:t>presso i principali circuiti di ottici Salmoiraghi per:</a:t>
            </a:r>
          </a:p>
          <a:p>
            <a:pPr marL="280670" marR="232410" algn="ctr">
              <a:lnSpc>
                <a:spcPts val="2268"/>
              </a:lnSpc>
            </a:pPr>
            <a:br>
              <a:rPr lang="it-IT" sz="1400" dirty="0">
                <a:solidFill>
                  <a:srgbClr val="004C99"/>
                </a:solidFill>
              </a:rPr>
            </a:br>
            <a:endParaRPr lang="it-IT" sz="1400" dirty="0">
              <a:solidFill>
                <a:srgbClr val="004C99"/>
              </a:solidFill>
              <a:cs typeface="Calibri"/>
            </a:endParaRPr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id="{3C03350C-C9D5-2A80-979D-AD1A81068EDB}"/>
              </a:ext>
            </a:extLst>
          </p:cNvPr>
          <p:cNvSpPr txBox="1"/>
          <p:nvPr/>
        </p:nvSpPr>
        <p:spPr>
          <a:xfrm>
            <a:off x="1857291" y="3971089"/>
            <a:ext cx="4521335" cy="1450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6420" marR="232410" indent="-285750">
              <a:lnSpc>
                <a:spcPts val="2268"/>
              </a:lnSpc>
              <a:buClr>
                <a:srgbClr val="F37219"/>
              </a:buClr>
              <a:buSzPct val="150000"/>
              <a:buFont typeface="Wingdings" panose="05000000000000000000" pitchFamily="2" charset="2"/>
              <a:buChar char="§"/>
            </a:pPr>
            <a:r>
              <a:rPr lang="it-IT" sz="1400" dirty="0">
                <a:latin typeface="Bahnschrift" panose="020B0502040204020203" pitchFamily="34" charset="0"/>
              </a:rPr>
              <a:t>Diverse tipologie di lenti (oftalmiche, progressive, monofocali, ecc.);</a:t>
            </a:r>
          </a:p>
          <a:p>
            <a:pPr marL="566420" marR="232410" indent="-285750">
              <a:lnSpc>
                <a:spcPts val="2268"/>
              </a:lnSpc>
              <a:buClr>
                <a:srgbClr val="F37219"/>
              </a:buClr>
              <a:buSzPct val="150000"/>
              <a:buFont typeface="Wingdings" panose="05000000000000000000" pitchFamily="2" charset="2"/>
              <a:buChar char="§"/>
            </a:pPr>
            <a:r>
              <a:rPr lang="it-IT" sz="1400" dirty="0">
                <a:latin typeface="Bahnschrift" panose="020B0502040204020203" pitchFamily="34" charset="0"/>
              </a:rPr>
              <a:t>Numerosi modelli di montature per occhiali da vista e da sole;</a:t>
            </a:r>
          </a:p>
          <a:p>
            <a:pPr marL="566420" marR="232410" indent="-285750">
              <a:lnSpc>
                <a:spcPts val="2268"/>
              </a:lnSpc>
              <a:buClr>
                <a:srgbClr val="F37219"/>
              </a:buClr>
              <a:buSzPct val="150000"/>
              <a:buFont typeface="Wingdings" panose="05000000000000000000" pitchFamily="2" charset="2"/>
              <a:buChar char="§"/>
            </a:pPr>
            <a:r>
              <a:rPr lang="it-IT" sz="1400" dirty="0">
                <a:latin typeface="Bahnschrift" panose="020B0502040204020203" pitchFamily="34" charset="0"/>
              </a:rPr>
              <a:t>Secondo paio di occhiali da vista.</a:t>
            </a:r>
            <a:endParaRPr lang="it-IT" sz="1400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18" name="Immagine 17" descr="Immagine che contiene persona, Viso umano, occhiali, vestiti&#10;&#10;Descrizione generata automaticamente">
            <a:extLst>
              <a:ext uri="{FF2B5EF4-FFF2-40B4-BE49-F238E27FC236}">
                <a16:creationId xmlns:a16="http://schemas.microsoft.com/office/drawing/2014/main" id="{754570A0-6FB9-153D-E40A-2BAD34A2C7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275" y="1244241"/>
            <a:ext cx="4622091" cy="4640600"/>
          </a:xfrm>
          <a:prstGeom prst="rect">
            <a:avLst/>
          </a:prstGeom>
        </p:spPr>
      </p:pic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2EFEDBE1-3BCF-6EBE-7229-2529A9D130B0}"/>
              </a:ext>
            </a:extLst>
          </p:cNvPr>
          <p:cNvSpPr txBox="1">
            <a:spLocks/>
          </p:cNvSpPr>
          <p:nvPr/>
        </p:nvSpPr>
        <p:spPr>
          <a:xfrm>
            <a:off x="1171995" y="1823644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F6811E"/>
                </a:solidFill>
                <a:latin typeface="Bahnschrift" panose="020B0502040204020203" pitchFamily="34" charset="0"/>
              </a:rPr>
              <a:t>a tariffe agevolate</a:t>
            </a:r>
          </a:p>
        </p:txBody>
      </p:sp>
      <p:sp>
        <p:nvSpPr>
          <p:cNvPr id="3" name="object 44">
            <a:extLst>
              <a:ext uri="{FF2B5EF4-FFF2-40B4-BE49-F238E27FC236}">
                <a16:creationId xmlns:a16="http://schemas.microsoft.com/office/drawing/2014/main" id="{9AFD3855-50F6-9305-65C2-41E5BAFDB96F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</p:spTree>
    <p:extLst>
      <p:ext uri="{BB962C8B-B14F-4D97-AF65-F5344CB8AC3E}">
        <p14:creationId xmlns:p14="http://schemas.microsoft.com/office/powerpoint/2010/main" val="2494137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28" name="Immagine 27" descr="Immagine che contiene persona, sport, Forma fisica, vestiti&#10;&#10;Descrizione generata automaticamente">
            <a:extLst>
              <a:ext uri="{FF2B5EF4-FFF2-40B4-BE49-F238E27FC236}">
                <a16:creationId xmlns:a16="http://schemas.microsoft.com/office/drawing/2014/main" id="{BF1ACA2A-DCFF-D854-3C9F-096E73B89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"/>
          <a:stretch/>
        </p:blipFill>
        <p:spPr>
          <a:xfrm>
            <a:off x="6909992" y="1244241"/>
            <a:ext cx="4632526" cy="4640600"/>
          </a:xfrm>
          <a:prstGeom prst="rect">
            <a:avLst/>
          </a:prstGeom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14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NETWORK BENESSERE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6FF8D786-FDEB-FABA-1054-9D86E0F11A59}"/>
              </a:ext>
            </a:extLst>
          </p:cNvPr>
          <p:cNvSpPr txBox="1">
            <a:spLocks/>
          </p:cNvSpPr>
          <p:nvPr/>
        </p:nvSpPr>
        <p:spPr>
          <a:xfrm>
            <a:off x="1171995" y="1823644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F6811E"/>
                </a:solidFill>
                <a:latin typeface="Bahnschrift" panose="020B0502040204020203" pitchFamily="34" charset="0"/>
              </a:rPr>
              <a:t>a tariffe agevolate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9F69FF4-8334-B635-21EB-F0B36068F5EF}"/>
              </a:ext>
            </a:extLst>
          </p:cNvPr>
          <p:cNvSpPr/>
          <p:nvPr/>
        </p:nvSpPr>
        <p:spPr>
          <a:xfrm>
            <a:off x="1281291" y="2680853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D66C3F1-CA77-52DD-1DD8-CDC7867B99DE}"/>
              </a:ext>
            </a:extLst>
          </p:cNvPr>
          <p:cNvSpPr/>
          <p:nvPr/>
        </p:nvSpPr>
        <p:spPr>
          <a:xfrm>
            <a:off x="4432361" y="2364479"/>
            <a:ext cx="2477631" cy="2629868"/>
          </a:xfrm>
          <a:prstGeom prst="roundRect">
            <a:avLst>
              <a:gd name="adj" fmla="val 0"/>
            </a:avLst>
          </a:prstGeom>
          <a:solidFill>
            <a:srgbClr val="EE91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highlight>
                <a:srgbClr val="FFFFFF"/>
              </a:highligh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54CB8E6-DCBA-2E7B-0EFC-26A6C23319EC}"/>
              </a:ext>
            </a:extLst>
          </p:cNvPr>
          <p:cNvSpPr txBox="1"/>
          <p:nvPr/>
        </p:nvSpPr>
        <p:spPr>
          <a:xfrm>
            <a:off x="4655800" y="3290100"/>
            <a:ext cx="22791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6835" lvl="0" indent="0" defTabSz="519113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-128"/>
                <a:cs typeface="Microsoft Sans Serif"/>
              </a:rPr>
              <a:t>Incluse nel pacchetto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-128"/>
              </a:rPr>
              <a:t>ﬁno a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-128"/>
              </a:rPr>
              <a:t>3 esperienze comprese</a:t>
            </a:r>
            <a:r>
              <a:rPr lang="it-IT" sz="1400" b="1" dirty="0">
                <a:solidFill>
                  <a:schemeClr val="bg1"/>
                </a:solidFill>
                <a:latin typeface="Bahnschrift" panose="020B0502040204020203" pitchFamily="34" charset="0"/>
                <a:ea typeface="ＭＳ Ｐゴシック" charset="-128"/>
                <a:cs typeface="Microsoft Sans Serif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ＭＳ Ｐゴシック" charset="-128"/>
                <a:cs typeface="Microsoft Sans Serif"/>
              </a:rPr>
              <a:t>tra cui zumba, pilates, yoga, spinning, ingressi in piscina, e tante altre ancora</a:t>
            </a:r>
            <a:endParaRPr lang="it-IT" sz="1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9E29078-6E05-44B6-EFBF-BE69EEC87EA4}"/>
              </a:ext>
            </a:extLst>
          </p:cNvPr>
          <p:cNvSpPr/>
          <p:nvPr/>
        </p:nvSpPr>
        <p:spPr>
          <a:xfrm>
            <a:off x="1281291" y="3746793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pic>
        <p:nvPicPr>
          <p:cNvPr id="24" name="Elemento grafico 23" descr="Ciclismo contorno">
            <a:extLst>
              <a:ext uri="{FF2B5EF4-FFF2-40B4-BE49-F238E27FC236}">
                <a16:creationId xmlns:a16="http://schemas.microsoft.com/office/drawing/2014/main" id="{D91A2766-7EBD-417E-7173-8CDD5EE8A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4899" y="2833479"/>
            <a:ext cx="345407" cy="345407"/>
          </a:xfrm>
          <a:prstGeom prst="rect">
            <a:avLst/>
          </a:prstGeom>
        </p:spPr>
      </p:pic>
      <p:pic>
        <p:nvPicPr>
          <p:cNvPr id="25" name="Elemento grafico 24" descr="Yoga contorno">
            <a:extLst>
              <a:ext uri="{FF2B5EF4-FFF2-40B4-BE49-F238E27FC236}">
                <a16:creationId xmlns:a16="http://schemas.microsoft.com/office/drawing/2014/main" id="{8A2CDB26-4F5E-0414-0BEE-781880440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54519" y="2826534"/>
            <a:ext cx="345407" cy="345407"/>
          </a:xfrm>
          <a:prstGeom prst="rect">
            <a:avLst/>
          </a:prstGeom>
        </p:spPr>
      </p:pic>
      <p:pic>
        <p:nvPicPr>
          <p:cNvPr id="26" name="Elemento grafico 25" descr="Nuoto contorno">
            <a:extLst>
              <a:ext uri="{FF2B5EF4-FFF2-40B4-BE49-F238E27FC236}">
                <a16:creationId xmlns:a16="http://schemas.microsoft.com/office/drawing/2014/main" id="{8D6522C8-63B3-7097-35D2-91CB5CE9E0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2346" y="2828044"/>
            <a:ext cx="399788" cy="399788"/>
          </a:xfrm>
          <a:prstGeom prst="rect">
            <a:avLst/>
          </a:prstGeom>
        </p:spPr>
      </p:pic>
      <p:sp>
        <p:nvSpPr>
          <p:cNvPr id="29" name="object 22">
            <a:extLst>
              <a:ext uri="{FF2B5EF4-FFF2-40B4-BE49-F238E27FC236}">
                <a16:creationId xmlns:a16="http://schemas.microsoft.com/office/drawing/2014/main" id="{B25C57D3-06B1-BA91-00D6-12EE7B538CF7}"/>
              </a:ext>
            </a:extLst>
          </p:cNvPr>
          <p:cNvSpPr txBox="1"/>
          <p:nvPr/>
        </p:nvSpPr>
        <p:spPr>
          <a:xfrm>
            <a:off x="1847999" y="2683868"/>
            <a:ext cx="2668663" cy="17457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232410">
              <a:lnSpc>
                <a:spcPts val="2268"/>
              </a:lnSpc>
            </a:pP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Più di 1.000 strutture </a:t>
            </a:r>
            <a:r>
              <a:rPr lang="it-IT" sz="1400" dirty="0">
                <a:latin typeface="Bahnschrift" panose="020B0502040204020203" pitchFamily="34" charset="0"/>
              </a:rPr>
              <a:t>tra palestre e centri benessere.</a:t>
            </a:r>
          </a:p>
          <a:p>
            <a:pPr marL="280670" marR="232410">
              <a:lnSpc>
                <a:spcPts val="2268"/>
              </a:lnSpc>
            </a:pPr>
            <a:endParaRPr lang="it-IT" sz="1400" dirty="0">
              <a:latin typeface="Bahnschrift" panose="020B0502040204020203" pitchFamily="34" charset="0"/>
            </a:endParaRPr>
          </a:p>
          <a:p>
            <a:pPr marL="280670" marR="232410">
              <a:lnSpc>
                <a:spcPts val="2268"/>
              </a:lnSpc>
            </a:pPr>
            <a:r>
              <a:rPr lang="it-IT" sz="1400" dirty="0">
                <a:latin typeface="Bahnschrift" panose="020B0502040204020203" pitchFamily="34" charset="0"/>
              </a:rPr>
              <a:t>Più di 12.000 esperienze</a:t>
            </a:r>
          </a:p>
          <a:p>
            <a:pPr marL="280670" marR="232410">
              <a:lnSpc>
                <a:spcPts val="2268"/>
              </a:lnSpc>
            </a:pPr>
            <a:endParaRPr lang="it-IT" sz="1400" dirty="0">
              <a:latin typeface="Bahnschrift" panose="020B0502040204020203" pitchFamily="34" charset="0"/>
            </a:endParaRPr>
          </a:p>
        </p:txBody>
      </p:sp>
      <p:sp>
        <p:nvSpPr>
          <p:cNvPr id="33" name="object 22">
            <a:extLst>
              <a:ext uri="{FF2B5EF4-FFF2-40B4-BE49-F238E27FC236}">
                <a16:creationId xmlns:a16="http://schemas.microsoft.com/office/drawing/2014/main" id="{3B8B2CE4-48CD-EDDA-540C-1E2A43B9E8D6}"/>
              </a:ext>
            </a:extLst>
          </p:cNvPr>
          <p:cNvSpPr txBox="1"/>
          <p:nvPr/>
        </p:nvSpPr>
        <p:spPr>
          <a:xfrm>
            <a:off x="2479166" y="4393843"/>
            <a:ext cx="17381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 marR="15240" algn="ctr">
              <a:spcBef>
                <a:spcPts val="400"/>
              </a:spcBef>
            </a:pPr>
            <a:r>
              <a:rPr lang="it-IT" sz="2400" b="1" dirty="0">
                <a:solidFill>
                  <a:srgbClr val="F6811E"/>
                </a:solidFill>
                <a:latin typeface="Bahnschrift" panose="020B0502040204020203" pitchFamily="34" charset="0"/>
                <a:cs typeface="Microsoft Sans Serif"/>
              </a:rPr>
              <a:t>sconti fino al 40%</a:t>
            </a:r>
          </a:p>
          <a:p>
            <a:pPr>
              <a:spcBef>
                <a:spcPts val="30"/>
              </a:spcBef>
            </a:pPr>
            <a:endParaRPr lang="it-IT" sz="2400" b="1" dirty="0">
              <a:solidFill>
                <a:srgbClr val="F6811E"/>
              </a:solidFill>
              <a:latin typeface="+mj-lt"/>
              <a:cs typeface="Calibri"/>
            </a:endParaRPr>
          </a:p>
        </p:txBody>
      </p:sp>
      <p:pic>
        <p:nvPicPr>
          <p:cNvPr id="41" name="Elemento grafico 40" descr="Manubrio contorno">
            <a:extLst>
              <a:ext uri="{FF2B5EF4-FFF2-40B4-BE49-F238E27FC236}">
                <a16:creationId xmlns:a16="http://schemas.microsoft.com/office/drawing/2014/main" id="{D1C07615-94BC-2A81-21D0-7FB38A79A1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09415" y="2700604"/>
            <a:ext cx="536497" cy="536497"/>
          </a:xfrm>
          <a:prstGeom prst="rect">
            <a:avLst/>
          </a:prstGeom>
        </p:spPr>
      </p:pic>
      <p:pic>
        <p:nvPicPr>
          <p:cNvPr id="42" name="Elemento grafico 41" descr="Yoga contorno">
            <a:extLst>
              <a:ext uri="{FF2B5EF4-FFF2-40B4-BE49-F238E27FC236}">
                <a16:creationId xmlns:a16="http://schemas.microsoft.com/office/drawing/2014/main" id="{67824CE2-F7B7-E618-32A6-B1D291F5F2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34458" y="3783807"/>
            <a:ext cx="486409" cy="486409"/>
          </a:xfrm>
          <a:prstGeom prst="rect">
            <a:avLst/>
          </a:prstGeom>
        </p:spPr>
      </p:pic>
      <p:sp>
        <p:nvSpPr>
          <p:cNvPr id="3" name="object 44">
            <a:extLst>
              <a:ext uri="{FF2B5EF4-FFF2-40B4-BE49-F238E27FC236}">
                <a16:creationId xmlns:a16="http://schemas.microsoft.com/office/drawing/2014/main" id="{69823F40-39DB-9A90-9326-521628B487CA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</p:spTree>
    <p:extLst>
      <p:ext uri="{BB962C8B-B14F-4D97-AF65-F5344CB8AC3E}">
        <p14:creationId xmlns:p14="http://schemas.microsoft.com/office/powerpoint/2010/main" val="177337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15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ASSISTENZA DOMICILIARE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8E8B921E-13D7-A85E-5921-6288FA6E4F6A}"/>
              </a:ext>
            </a:extLst>
          </p:cNvPr>
          <p:cNvSpPr txBox="1">
            <a:spLocks/>
          </p:cNvSpPr>
          <p:nvPr/>
        </p:nvSpPr>
        <p:spPr>
          <a:xfrm>
            <a:off x="1171993" y="1826695"/>
            <a:ext cx="3888521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F6811E"/>
                </a:solidFill>
                <a:latin typeface="Bahnschrift" panose="020B0502040204020203" pitchFamily="34" charset="0"/>
              </a:rPr>
              <a:t>Medico e pediatra a domicilio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2232A699-7357-207A-BDF6-0EF1587D9F01}"/>
              </a:ext>
            </a:extLst>
          </p:cNvPr>
          <p:cNvSpPr txBox="1">
            <a:spLocks/>
          </p:cNvSpPr>
          <p:nvPr/>
        </p:nvSpPr>
        <p:spPr>
          <a:xfrm>
            <a:off x="2088442" y="2677811"/>
            <a:ext cx="4005083" cy="2265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Puoi prenotare </a:t>
            </a: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visite mediche 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generali e </a:t>
            </a: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pediatriche 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a domicilio (a tariffe agevolate) indicando le fasce orarie e i giorni in cui sei disponibile. </a:t>
            </a:r>
          </a:p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Faremo il possibile per adattarci alle tue esigenze, per un servizio tempestivo e comodo, </a:t>
            </a:r>
            <a:r>
              <a:rPr lang="it-IT" sz="1400" b="1" dirty="0">
                <a:solidFill>
                  <a:srgbClr val="F6811E"/>
                </a:solidFill>
                <a:latin typeface="Bahnschrift" panose="020B0502040204020203" pitchFamily="34" charset="0"/>
              </a:rPr>
              <a:t>direttamente a casa tua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60C22C6-CCC6-95CF-B95A-8120FBB4FF27}"/>
              </a:ext>
            </a:extLst>
          </p:cNvPr>
          <p:cNvSpPr/>
          <p:nvPr/>
        </p:nvSpPr>
        <p:spPr>
          <a:xfrm>
            <a:off x="1281291" y="2774926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pic>
        <p:nvPicPr>
          <p:cNvPr id="8" name="Elemento grafico 7" descr="Stetoscopio con riempimento a tinta unita">
            <a:extLst>
              <a:ext uri="{FF2B5EF4-FFF2-40B4-BE49-F238E27FC236}">
                <a16:creationId xmlns:a16="http://schemas.microsoft.com/office/drawing/2014/main" id="{045ED426-4917-E088-9AF3-1F4823CE8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6448" y="2825578"/>
            <a:ext cx="474696" cy="474696"/>
          </a:xfrm>
          <a:prstGeom prst="rect">
            <a:avLst/>
          </a:prstGeom>
        </p:spPr>
      </p:pic>
      <p:pic>
        <p:nvPicPr>
          <p:cNvPr id="9" name="Immagine 8" descr="Immagine che contiene persona, interno, vestiti, Viso umano&#10;&#10;Descrizione generata automaticamente">
            <a:extLst>
              <a:ext uri="{FF2B5EF4-FFF2-40B4-BE49-F238E27FC236}">
                <a16:creationId xmlns:a16="http://schemas.microsoft.com/office/drawing/2014/main" id="{DD21B697-0973-B9FE-2932-4DBACB640E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912" y="1244241"/>
            <a:ext cx="4587164" cy="46406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ACC7B4B-3D12-91EA-7CA4-9652884ABA10}"/>
              </a:ext>
            </a:extLst>
          </p:cNvPr>
          <p:cNvSpPr/>
          <p:nvPr/>
        </p:nvSpPr>
        <p:spPr>
          <a:xfrm>
            <a:off x="1281291" y="3827506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pic>
        <p:nvPicPr>
          <p:cNvPr id="20" name="Elemento grafico 19" descr="Casa contorno">
            <a:extLst>
              <a:ext uri="{FF2B5EF4-FFF2-40B4-BE49-F238E27FC236}">
                <a16:creationId xmlns:a16="http://schemas.microsoft.com/office/drawing/2014/main" id="{36EBFEE4-E41B-AB9D-338B-439776C6E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5094" y="3822308"/>
            <a:ext cx="539495" cy="539495"/>
          </a:xfrm>
          <a:prstGeom prst="rect">
            <a:avLst/>
          </a:prstGeom>
        </p:spPr>
      </p:pic>
      <p:sp>
        <p:nvSpPr>
          <p:cNvPr id="12" name="object 44">
            <a:extLst>
              <a:ext uri="{FF2B5EF4-FFF2-40B4-BE49-F238E27FC236}">
                <a16:creationId xmlns:a16="http://schemas.microsoft.com/office/drawing/2014/main" id="{CC83B071-B33C-AFD0-1E55-06A9199DE0F2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</p:spTree>
    <p:extLst>
      <p:ext uri="{BB962C8B-B14F-4D97-AF65-F5344CB8AC3E}">
        <p14:creationId xmlns:p14="http://schemas.microsoft.com/office/powerpoint/2010/main" val="982555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9" name="object 44">
            <a:extLst>
              <a:ext uri="{FF2B5EF4-FFF2-40B4-BE49-F238E27FC236}">
                <a16:creationId xmlns:a16="http://schemas.microsoft.com/office/drawing/2014/main" id="{1AD70B43-1302-10D0-183F-BED72CFCC261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I SERVIZI QURAKARE</a:t>
            </a: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16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025FAB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IL TUO DOTTORE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6408D1CD-8331-247D-AFE0-4F187874ACE0}"/>
              </a:ext>
            </a:extLst>
          </p:cNvPr>
          <p:cNvSpPr txBox="1">
            <a:spLocks/>
          </p:cNvSpPr>
          <p:nvPr/>
        </p:nvSpPr>
        <p:spPr>
          <a:xfrm>
            <a:off x="2088442" y="2677811"/>
            <a:ext cx="4005083" cy="2265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È un medico generalista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consultabile 24/7 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su prenotazione o in tempo reale, in chiamata o tele-visita, ogni volta che hai dei dubbi sulla tua salute.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77C1B07-55E6-CF92-C3C0-E54681F2B977}"/>
              </a:ext>
            </a:extLst>
          </p:cNvPr>
          <p:cNvSpPr/>
          <p:nvPr/>
        </p:nvSpPr>
        <p:spPr>
          <a:xfrm>
            <a:off x="1281291" y="2774926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pic>
        <p:nvPicPr>
          <p:cNvPr id="11" name="Elemento grafico 10" descr="Stetoscopio con riempimento a tinta unita">
            <a:extLst>
              <a:ext uri="{FF2B5EF4-FFF2-40B4-BE49-F238E27FC236}">
                <a16:creationId xmlns:a16="http://schemas.microsoft.com/office/drawing/2014/main" id="{BFE37927-9F48-4AB1-FB81-99D194CF2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6448" y="2825578"/>
            <a:ext cx="474696" cy="474696"/>
          </a:xfrm>
          <a:prstGeom prst="rect">
            <a:avLst/>
          </a:prstGeom>
        </p:spPr>
      </p:pic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DA2A7352-9794-4971-94FC-622D3A223091}"/>
              </a:ext>
            </a:extLst>
          </p:cNvPr>
          <p:cNvSpPr txBox="1">
            <a:spLocks/>
          </p:cNvSpPr>
          <p:nvPr/>
        </p:nvSpPr>
        <p:spPr>
          <a:xfrm>
            <a:off x="1171994" y="1826695"/>
            <a:ext cx="3675304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025FAB"/>
                </a:solidFill>
                <a:latin typeface="Bahnschrift" panose="020B0502040204020203" pitchFamily="34" charset="0"/>
              </a:rPr>
              <a:t>Televisite generiche</a:t>
            </a:r>
          </a:p>
        </p:txBody>
      </p:sp>
      <p:pic>
        <p:nvPicPr>
          <p:cNvPr id="23" name="Immagine 22" descr="Donna che indossa uno stetoscopio intorno al collo">
            <a:extLst>
              <a:ext uri="{FF2B5EF4-FFF2-40B4-BE49-F238E27FC236}">
                <a16:creationId xmlns:a16="http://schemas.microsoft.com/office/drawing/2014/main" id="{7AA72C90-7FD8-F743-CA57-BC5BFB358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052" y="1244241"/>
            <a:ext cx="4614023" cy="46406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2956740-F4F8-9BEE-178F-45D37C6C9DB2}"/>
              </a:ext>
            </a:extLst>
          </p:cNvPr>
          <p:cNvSpPr/>
          <p:nvPr/>
        </p:nvSpPr>
        <p:spPr>
          <a:xfrm rot="2196783">
            <a:off x="8279120" y="699650"/>
            <a:ext cx="3797824" cy="501900"/>
          </a:xfrm>
          <a:prstGeom prst="rect">
            <a:avLst/>
          </a:prstGeom>
          <a:solidFill>
            <a:srgbClr val="025F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SERVIZIO A PAGAMENTO</a:t>
            </a:r>
          </a:p>
        </p:txBody>
      </p:sp>
      <p:sp>
        <p:nvSpPr>
          <p:cNvPr id="9" name="object 22">
            <a:extLst>
              <a:ext uri="{FF2B5EF4-FFF2-40B4-BE49-F238E27FC236}">
                <a16:creationId xmlns:a16="http://schemas.microsoft.com/office/drawing/2014/main" id="{82882554-64DE-0029-CC35-FB0F030CC6AC}"/>
              </a:ext>
            </a:extLst>
          </p:cNvPr>
          <p:cNvSpPr txBox="1"/>
          <p:nvPr/>
        </p:nvSpPr>
        <p:spPr>
          <a:xfrm>
            <a:off x="1622151" y="5397647"/>
            <a:ext cx="50211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 marR="15240" algn="r">
              <a:spcBef>
                <a:spcPts val="400"/>
              </a:spcBef>
            </a:pPr>
            <a:r>
              <a:rPr lang="it-IT" b="1" dirty="0">
                <a:solidFill>
                  <a:srgbClr val="025FAB"/>
                </a:solidFill>
                <a:latin typeface="Bahnschrift" panose="020B0502040204020203" pitchFamily="34" charset="0"/>
                <a:cs typeface="Microsoft Sans Serif"/>
              </a:rPr>
              <a:t>Prezzo per 1 televisita: </a:t>
            </a:r>
            <a:r>
              <a:rPr lang="it-IT" sz="2400" b="1" dirty="0">
                <a:solidFill>
                  <a:srgbClr val="025FAB"/>
                </a:solidFill>
                <a:latin typeface="Bahnschrift" panose="020B0502040204020203" pitchFamily="34" charset="0"/>
                <a:cs typeface="Microsoft Sans Serif"/>
              </a:rPr>
              <a:t>€ 35,00</a:t>
            </a:r>
            <a:endParaRPr lang="it-IT" sz="2400" b="1" dirty="0">
              <a:solidFill>
                <a:srgbClr val="025FAB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67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computer, testo, interno, computer&#10;&#10;Descrizione generata automaticamente">
            <a:extLst>
              <a:ext uri="{FF2B5EF4-FFF2-40B4-BE49-F238E27FC236}">
                <a16:creationId xmlns:a16="http://schemas.microsoft.com/office/drawing/2014/main" id="{9A384F43-3F93-0503-A6A7-66770723C0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90" y="1244241"/>
            <a:ext cx="4612085" cy="4640599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9" name="object 44">
            <a:extLst>
              <a:ext uri="{FF2B5EF4-FFF2-40B4-BE49-F238E27FC236}">
                <a16:creationId xmlns:a16="http://schemas.microsoft.com/office/drawing/2014/main" id="{1AD70B43-1302-10D0-183F-BED72CFCC261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I SERVIZI QURAKARE</a:t>
            </a: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17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025FAB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TELEVISITE SPECIALISTICHE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6408D1CD-8331-247D-AFE0-4F187874ACE0}"/>
              </a:ext>
            </a:extLst>
          </p:cNvPr>
          <p:cNvSpPr txBox="1">
            <a:spLocks/>
          </p:cNvSpPr>
          <p:nvPr/>
        </p:nvSpPr>
        <p:spPr>
          <a:xfrm>
            <a:off x="2088442" y="2677811"/>
            <a:ext cx="4005083" cy="2265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Il servizio ti permette di richiedere una televisita con uno dei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medici specializzati 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di Blue Health Center.</a:t>
            </a:r>
          </a:p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A discrezione del medico, al termine della televisita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potrai ricevere una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prescrizione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 in base al tuo stato di salute.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77C1B07-55E6-CF92-C3C0-E54681F2B977}"/>
              </a:ext>
            </a:extLst>
          </p:cNvPr>
          <p:cNvSpPr/>
          <p:nvPr/>
        </p:nvSpPr>
        <p:spPr>
          <a:xfrm>
            <a:off x="1281291" y="2774926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4285B43-E643-4733-9D3B-25FA980E093E}"/>
              </a:ext>
            </a:extLst>
          </p:cNvPr>
          <p:cNvSpPr/>
          <p:nvPr/>
        </p:nvSpPr>
        <p:spPr>
          <a:xfrm>
            <a:off x="1281291" y="3830066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DA2A7352-9794-4971-94FC-622D3A223091}"/>
              </a:ext>
            </a:extLst>
          </p:cNvPr>
          <p:cNvSpPr txBox="1">
            <a:spLocks/>
          </p:cNvSpPr>
          <p:nvPr/>
        </p:nvSpPr>
        <p:spPr>
          <a:xfrm>
            <a:off x="1171994" y="1826695"/>
            <a:ext cx="3675304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025FAB"/>
                </a:solidFill>
                <a:latin typeface="Bahnschrift" panose="020B0502040204020203" pitchFamily="34" charset="0"/>
              </a:rPr>
              <a:t>15 specialità mediche</a:t>
            </a:r>
          </a:p>
        </p:txBody>
      </p:sp>
      <p:pic>
        <p:nvPicPr>
          <p:cNvPr id="9" name="Elemento grafico 8" descr="Documento contorno">
            <a:extLst>
              <a:ext uri="{FF2B5EF4-FFF2-40B4-BE49-F238E27FC236}">
                <a16:creationId xmlns:a16="http://schemas.microsoft.com/office/drawing/2014/main" id="{B3C9B2A8-73D3-03B9-323B-693208D2C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3922" y="3880718"/>
            <a:ext cx="474696" cy="474696"/>
          </a:xfrm>
          <a:prstGeom prst="rect">
            <a:avLst/>
          </a:prstGeom>
        </p:spPr>
      </p:pic>
      <p:pic>
        <p:nvPicPr>
          <p:cNvPr id="15" name="Elemento grafico 14" descr="Portatile contorno">
            <a:extLst>
              <a:ext uri="{FF2B5EF4-FFF2-40B4-BE49-F238E27FC236}">
                <a16:creationId xmlns:a16="http://schemas.microsoft.com/office/drawing/2014/main" id="{FDC8AF19-F1A8-8A7B-11C1-FF73B35C2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8862" y="2773835"/>
            <a:ext cx="590147" cy="590147"/>
          </a:xfrm>
          <a:prstGeom prst="rect">
            <a:avLst/>
          </a:prstGeom>
        </p:spPr>
      </p:pic>
      <p:pic>
        <p:nvPicPr>
          <p:cNvPr id="21" name="Elemento grafico 20" descr="Medico (maschile) con riempimento a tinta unita">
            <a:extLst>
              <a:ext uri="{FF2B5EF4-FFF2-40B4-BE49-F238E27FC236}">
                <a16:creationId xmlns:a16="http://schemas.microsoft.com/office/drawing/2014/main" id="{A5CCDC4A-7792-79C7-C90B-C2893A617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90620" y="2935743"/>
            <a:ext cx="246629" cy="246629"/>
          </a:xfrm>
          <a:prstGeom prst="rect">
            <a:avLst/>
          </a:prstGeom>
        </p:spPr>
      </p:pic>
      <p:pic>
        <p:nvPicPr>
          <p:cNvPr id="22" name="Immagine 21" descr="Immagine che contiene persona, interno, computer, computer&#10;&#10;Descrizione generata automaticamente">
            <a:extLst>
              <a:ext uri="{FF2B5EF4-FFF2-40B4-BE49-F238E27FC236}">
                <a16:creationId xmlns:a16="http://schemas.microsoft.com/office/drawing/2014/main" id="{D70761CF-443E-5E27-F365-DD52470489F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92" y="1244240"/>
            <a:ext cx="4612083" cy="4640601"/>
          </a:xfrm>
          <a:prstGeom prst="rect">
            <a:avLst/>
          </a:prstGeom>
        </p:spPr>
      </p:pic>
      <p:pic>
        <p:nvPicPr>
          <p:cNvPr id="24" name="Immagine 23" descr="Immagine che contiene computer, interno, computer, persona&#10;&#10;Descrizione generata automaticamente">
            <a:extLst>
              <a:ext uri="{FF2B5EF4-FFF2-40B4-BE49-F238E27FC236}">
                <a16:creationId xmlns:a16="http://schemas.microsoft.com/office/drawing/2014/main" id="{63610A37-43D0-D2F9-07A2-C3EB4216EE6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89" y="1244241"/>
            <a:ext cx="4622107" cy="463642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73A7BF0-243F-6E85-1BB9-A42EC9005AA5}"/>
              </a:ext>
            </a:extLst>
          </p:cNvPr>
          <p:cNvSpPr/>
          <p:nvPr/>
        </p:nvSpPr>
        <p:spPr>
          <a:xfrm rot="2196783">
            <a:off x="8279120" y="699650"/>
            <a:ext cx="3797824" cy="501900"/>
          </a:xfrm>
          <a:prstGeom prst="rect">
            <a:avLst/>
          </a:prstGeom>
          <a:solidFill>
            <a:srgbClr val="025F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SERVIZIO A PAGAMENTO</a:t>
            </a:r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B52DA347-48BD-EC24-F7BA-3FA8D69B4968}"/>
              </a:ext>
            </a:extLst>
          </p:cNvPr>
          <p:cNvSpPr txBox="1"/>
          <p:nvPr/>
        </p:nvSpPr>
        <p:spPr>
          <a:xfrm>
            <a:off x="1622151" y="5397647"/>
            <a:ext cx="502118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20" marR="15240" algn="r">
              <a:spcBef>
                <a:spcPts val="400"/>
              </a:spcBef>
            </a:pPr>
            <a:r>
              <a:rPr lang="it-IT" b="1" dirty="0">
                <a:solidFill>
                  <a:srgbClr val="025FAB"/>
                </a:solidFill>
                <a:latin typeface="Bahnschrift" panose="020B0502040204020203" pitchFamily="34" charset="0"/>
                <a:cs typeface="Microsoft Sans Serif"/>
              </a:rPr>
              <a:t>Prezzo per 1 televisita: </a:t>
            </a:r>
            <a:r>
              <a:rPr lang="it-IT" sz="2400" b="1" dirty="0">
                <a:solidFill>
                  <a:srgbClr val="025FAB"/>
                </a:solidFill>
                <a:latin typeface="Bahnschrift" panose="020B0502040204020203" pitchFamily="34" charset="0"/>
                <a:cs typeface="Microsoft Sans Serif"/>
              </a:rPr>
              <a:t>€ 35,00</a:t>
            </a:r>
            <a:endParaRPr lang="it-IT" sz="2400" b="1" dirty="0">
              <a:solidFill>
                <a:srgbClr val="025FAB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616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asellaDiTesto 4"/>
          <p:cNvSpPr txBox="1">
            <a:spLocks noChangeArrowheads="1"/>
          </p:cNvSpPr>
          <p:nvPr/>
        </p:nvSpPr>
        <p:spPr bwMode="auto">
          <a:xfrm>
            <a:off x="508626" y="283068"/>
            <a:ext cx="10424530" cy="60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84" tIns="39192" rIns="78384" bIns="39192">
            <a:prstTxWarp prst="textNoShape">
              <a:avLst/>
            </a:prstTxWarp>
            <a:spAutoFit/>
          </a:bodyPr>
          <a:lstStyle/>
          <a:p>
            <a:pPr defTabSz="445036" fontAlgn="base">
              <a:spcBef>
                <a:spcPct val="0"/>
              </a:spcBef>
              <a:spcAft>
                <a:spcPct val="0"/>
              </a:spcAft>
            </a:pPr>
            <a:r>
              <a:rPr lang="it-IT" sz="3429" b="1" dirty="0">
                <a:solidFill>
                  <a:srgbClr val="214293"/>
                </a:solidFill>
                <a:latin typeface="Calibri"/>
                <a:ea typeface="Titillium Semibold Upright" charset="0"/>
                <a:cs typeface="Calibri"/>
              </a:rPr>
              <a:t>Qura</a:t>
            </a:r>
            <a:r>
              <a:rPr lang="it-IT" sz="3429" b="1" dirty="0">
                <a:solidFill>
                  <a:srgbClr val="F0B400"/>
                </a:solidFill>
                <a:latin typeface="Calibri"/>
                <a:ea typeface="Titillium Semibold Upright" charset="0"/>
                <a:cs typeface="Calibri"/>
              </a:rPr>
              <a:t>Kare</a:t>
            </a:r>
            <a:r>
              <a:rPr lang="it-IT" sz="3429" b="1" dirty="0">
                <a:solidFill>
                  <a:srgbClr val="214293"/>
                </a:solidFill>
                <a:latin typeface="Calibri"/>
                <a:ea typeface="Titillium Semibold Upright" charset="0"/>
                <a:cs typeface="Calibri"/>
              </a:rPr>
              <a:t> </a:t>
            </a:r>
            <a:r>
              <a:rPr lang="it-IT" sz="3429" dirty="0">
                <a:solidFill>
                  <a:srgbClr val="214293"/>
                </a:solidFill>
                <a:latin typeface="Calibri"/>
                <a:ea typeface="Titillium Semibold Upright" charset="0"/>
                <a:cs typeface="Calibri"/>
              </a:rPr>
              <a:t>– 2 offerte a confronto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E4E2DA7C-158C-E310-C859-DB96AA5EF2A6}"/>
              </a:ext>
            </a:extLst>
          </p:cNvPr>
          <p:cNvSpPr txBox="1"/>
          <p:nvPr/>
        </p:nvSpPr>
        <p:spPr>
          <a:xfrm>
            <a:off x="508625" y="1376286"/>
            <a:ext cx="2025131" cy="386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208" fontAlgn="base">
              <a:lnSpc>
                <a:spcPts val="2179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42" dirty="0">
                <a:solidFill>
                  <a:prstClr val="white">
                    <a:lumMod val="65000"/>
                  </a:prstClr>
                </a:solidFill>
                <a:latin typeface="Calibri"/>
                <a:ea typeface="ＭＳ Ｐゴシック" charset="-128"/>
                <a:cs typeface="Dreaming Outloud Pro" panose="03050502040302030504" pitchFamily="66" charset="0"/>
              </a:rPr>
              <a:t>Contenuto</a:t>
            </a: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56588817-4A93-6D85-7E2E-6FC6BB507265}"/>
              </a:ext>
            </a:extLst>
          </p:cNvPr>
          <p:cNvSpPr/>
          <p:nvPr/>
        </p:nvSpPr>
        <p:spPr>
          <a:xfrm>
            <a:off x="3730" y="1767299"/>
            <a:ext cx="8164769" cy="102496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6" fontAlgn="base">
              <a:spcBef>
                <a:spcPct val="0"/>
              </a:spcBef>
              <a:spcAft>
                <a:spcPct val="0"/>
              </a:spcAft>
            </a:pPr>
            <a:endParaRPr lang="it-IT" sz="156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30F9C730-6A6E-7C0D-7718-F5814C7C5F4B}"/>
              </a:ext>
            </a:extLst>
          </p:cNvPr>
          <p:cNvSpPr/>
          <p:nvPr/>
        </p:nvSpPr>
        <p:spPr>
          <a:xfrm>
            <a:off x="3730" y="2935909"/>
            <a:ext cx="8176701" cy="22811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6" fontAlgn="base">
              <a:spcBef>
                <a:spcPct val="0"/>
              </a:spcBef>
              <a:spcAft>
                <a:spcPct val="0"/>
              </a:spcAft>
            </a:pPr>
            <a:endParaRPr lang="it-IT" sz="156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Segnaposto testo 6">
            <a:extLst>
              <a:ext uri="{FF2B5EF4-FFF2-40B4-BE49-F238E27FC236}">
                <a16:creationId xmlns:a16="http://schemas.microsoft.com/office/drawing/2014/main" id="{827F8A05-170F-1044-A4EB-D305B1287508}"/>
              </a:ext>
            </a:extLst>
          </p:cNvPr>
          <p:cNvSpPr txBox="1">
            <a:spLocks/>
          </p:cNvSpPr>
          <p:nvPr/>
        </p:nvSpPr>
        <p:spPr>
          <a:xfrm>
            <a:off x="529159" y="1820731"/>
            <a:ext cx="2891104" cy="3319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Estensione Nucleo Familiare</a:t>
            </a: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it-IT" sz="1399" dirty="0" err="1">
                <a:solidFill>
                  <a:prstClr val="white"/>
                </a:solidFill>
                <a:latin typeface="Calibri"/>
              </a:rPr>
              <a:t>Televisita</a:t>
            </a:r>
            <a:r>
              <a:rPr lang="it-IT" sz="1399" dirty="0">
                <a:solidFill>
                  <a:prstClr val="white"/>
                </a:solidFill>
                <a:latin typeface="Calibri"/>
              </a:rPr>
              <a:t> generica (Tuo Dottore)</a:t>
            </a: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it-IT" sz="1399" dirty="0" err="1">
                <a:solidFill>
                  <a:prstClr val="white"/>
                </a:solidFill>
                <a:latin typeface="Calibri"/>
              </a:rPr>
              <a:t>Televisita</a:t>
            </a:r>
            <a:r>
              <a:rPr lang="it-IT" sz="1399" dirty="0">
                <a:solidFill>
                  <a:prstClr val="white"/>
                </a:solidFill>
                <a:latin typeface="Calibri"/>
              </a:rPr>
              <a:t> specialistica</a:t>
            </a: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endParaRPr lang="it-IT" sz="1399" dirty="0">
              <a:solidFill>
                <a:prstClr val="white"/>
              </a:solidFill>
              <a:latin typeface="Calibri"/>
            </a:endParaRP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endParaRPr lang="it-IT" sz="1399" dirty="0">
              <a:solidFill>
                <a:prstClr val="white"/>
              </a:solidFill>
              <a:latin typeface="Calibri"/>
            </a:endParaRP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endParaRPr lang="it-IT" sz="1399" dirty="0">
              <a:solidFill>
                <a:prstClr val="white"/>
              </a:solidFill>
              <a:latin typeface="Calibri"/>
            </a:endParaRP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H24 medico</a:t>
            </a: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Accesso a tariffe agevolate </a:t>
            </a:r>
          </a:p>
          <a:p>
            <a:pPr marL="195979" indent="-195979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Cliniche polispecialistiche</a:t>
            </a:r>
          </a:p>
          <a:p>
            <a:pPr marL="195979" indent="-195979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Centri odontoiatrici e fisioterapici</a:t>
            </a:r>
          </a:p>
          <a:p>
            <a:pPr marL="195979" indent="-195979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Centri Ottici</a:t>
            </a:r>
          </a:p>
          <a:p>
            <a:pPr marL="195979" indent="-195979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Centri termali e palestre</a:t>
            </a:r>
          </a:p>
          <a:p>
            <a:pPr marL="195979" indent="-195979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Invio medico/pediatra a domicilio</a:t>
            </a:r>
          </a:p>
          <a:p>
            <a:pPr marL="0" indent="0" defTabSz="79720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it-IT" sz="1399" dirty="0">
                <a:solidFill>
                  <a:prstClr val="white"/>
                </a:solidFill>
                <a:latin typeface="Calibri"/>
              </a:rPr>
              <a:t>Campagna di comunicazione</a:t>
            </a:r>
          </a:p>
        </p:txBody>
      </p:sp>
      <p:sp>
        <p:nvSpPr>
          <p:cNvPr id="17410" name="Rettangolo 17409">
            <a:extLst>
              <a:ext uri="{FF2B5EF4-FFF2-40B4-BE49-F238E27FC236}">
                <a16:creationId xmlns:a16="http://schemas.microsoft.com/office/drawing/2014/main" id="{528BA768-5F47-403A-D940-5A9B9B5F48B4}"/>
              </a:ext>
            </a:extLst>
          </p:cNvPr>
          <p:cNvSpPr/>
          <p:nvPr/>
        </p:nvSpPr>
        <p:spPr>
          <a:xfrm>
            <a:off x="5451522" y="1527939"/>
            <a:ext cx="1223207" cy="3756473"/>
          </a:xfrm>
          <a:prstGeom prst="rect">
            <a:avLst/>
          </a:prstGeom>
          <a:solidFill>
            <a:schemeClr val="bg1"/>
          </a:solidFill>
          <a:ln w="12700">
            <a:solidFill>
              <a:srgbClr val="EDED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05">
              <a:defRPr/>
            </a:pPr>
            <a:endParaRPr lang="it-IT" sz="1599" dirty="0">
              <a:solidFill>
                <a:srgbClr val="025FAB"/>
              </a:solidFill>
              <a:latin typeface="Calibri"/>
            </a:endParaRPr>
          </a:p>
        </p:txBody>
      </p:sp>
      <p:sp>
        <p:nvSpPr>
          <p:cNvPr id="17412" name="Rettangolo 17411">
            <a:extLst>
              <a:ext uri="{FF2B5EF4-FFF2-40B4-BE49-F238E27FC236}">
                <a16:creationId xmlns:a16="http://schemas.microsoft.com/office/drawing/2014/main" id="{FEB13AE8-32F2-6C4C-84CC-A28B78DFBE1D}"/>
              </a:ext>
            </a:extLst>
          </p:cNvPr>
          <p:cNvSpPr/>
          <p:nvPr/>
        </p:nvSpPr>
        <p:spPr>
          <a:xfrm>
            <a:off x="5534300" y="1848120"/>
            <a:ext cx="1057651" cy="3183719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b="1" dirty="0">
                <a:solidFill>
                  <a:srgbClr val="333333"/>
                </a:solidFill>
                <a:latin typeface="Calibri"/>
              </a:rPr>
              <a:t>a pagamento</a:t>
            </a:r>
            <a:endParaRPr lang="it-IT" sz="1399" dirty="0">
              <a:solidFill>
                <a:srgbClr val="333333"/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b="1" dirty="0">
                <a:solidFill>
                  <a:srgbClr val="333333"/>
                </a:solidFill>
                <a:latin typeface="Calibri"/>
              </a:rPr>
              <a:t>a pagamento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391958">
              <a:spcAft>
                <a:spcPts val="1000"/>
              </a:spcAft>
              <a:defRPr/>
            </a:pP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413" name="Rettangolo 58">
            <a:extLst>
              <a:ext uri="{FF2B5EF4-FFF2-40B4-BE49-F238E27FC236}">
                <a16:creationId xmlns:a16="http://schemas.microsoft.com/office/drawing/2014/main" id="{7A9155A2-BBFD-B327-9250-5639319F5EA6}"/>
              </a:ext>
            </a:extLst>
          </p:cNvPr>
          <p:cNvSpPr/>
          <p:nvPr/>
        </p:nvSpPr>
        <p:spPr>
          <a:xfrm rot="5400000">
            <a:off x="5674355" y="861189"/>
            <a:ext cx="777539" cy="1223207"/>
          </a:xfrm>
          <a:prstGeom prst="homePlate">
            <a:avLst>
              <a:gd name="adj" fmla="val 1609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5977" bIns="91291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916">
              <a:defRPr/>
            </a:pPr>
            <a:endParaRPr lang="it-IT" sz="1998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7414" name="Immagine 1741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44DDE7E3-7D17-3E43-CEA8-D2A24E0A0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475" y="1241515"/>
            <a:ext cx="1079301" cy="230215"/>
          </a:xfrm>
          <a:prstGeom prst="rect">
            <a:avLst/>
          </a:prstGeom>
          <a:ln>
            <a:noFill/>
          </a:ln>
        </p:spPr>
      </p:pic>
      <p:sp>
        <p:nvSpPr>
          <p:cNvPr id="17415" name="CasellaDiTesto 17414">
            <a:extLst>
              <a:ext uri="{FF2B5EF4-FFF2-40B4-BE49-F238E27FC236}">
                <a16:creationId xmlns:a16="http://schemas.microsoft.com/office/drawing/2014/main" id="{E31D1757-70CE-0901-4D4F-4F66FC8873EC}"/>
              </a:ext>
            </a:extLst>
          </p:cNvPr>
          <p:cNvSpPr txBox="1"/>
          <p:nvPr/>
        </p:nvSpPr>
        <p:spPr>
          <a:xfrm>
            <a:off x="5441062" y="1442930"/>
            <a:ext cx="1245922" cy="356251"/>
          </a:xfrm>
          <a:prstGeom prst="rect">
            <a:avLst/>
          </a:prstGeom>
          <a:noFill/>
          <a:ln>
            <a:noFill/>
          </a:ln>
        </p:spPr>
        <p:txBody>
          <a:bodyPr wrap="square" lIns="0" rIns="0">
            <a:spAutoFit/>
          </a:bodyPr>
          <a:lstStyle/>
          <a:p>
            <a:pPr algn="ctr" defTabSz="912916">
              <a:defRPr/>
            </a:pPr>
            <a:r>
              <a:rPr lang="it-IT" sz="1715" b="1" dirty="0">
                <a:solidFill>
                  <a:prstClr val="white"/>
                </a:solidFill>
                <a:latin typeface="Calibri"/>
                <a:ea typeface="ＭＳ Ｐゴシック" charset="-128"/>
                <a:cs typeface="Arial" panose="020B0604020202020204" pitchFamily="34" charset="0"/>
              </a:rPr>
              <a:t>SMART+H24</a:t>
            </a:r>
          </a:p>
        </p:txBody>
      </p:sp>
      <p:pic>
        <p:nvPicPr>
          <p:cNvPr id="17425" name="Elemento grafico 17424" descr="Informazioni con riempimento a tinta unita">
            <a:extLst>
              <a:ext uri="{FF2B5EF4-FFF2-40B4-BE49-F238E27FC236}">
                <a16:creationId xmlns:a16="http://schemas.microsoft.com/office/drawing/2014/main" id="{60D02F4E-B4DB-BA35-31BF-55CE823171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7386" y="1168171"/>
            <a:ext cx="359767" cy="359767"/>
          </a:xfrm>
          <a:prstGeom prst="rect">
            <a:avLst/>
          </a:prstGeom>
        </p:spPr>
      </p:pic>
      <p:sp>
        <p:nvSpPr>
          <p:cNvPr id="17441" name="Rettangolo 17440">
            <a:extLst>
              <a:ext uri="{FF2B5EF4-FFF2-40B4-BE49-F238E27FC236}">
                <a16:creationId xmlns:a16="http://schemas.microsoft.com/office/drawing/2014/main" id="{F3F3D8FA-2E46-358B-EAFD-7FDB52F7B026}"/>
              </a:ext>
            </a:extLst>
          </p:cNvPr>
          <p:cNvSpPr/>
          <p:nvPr/>
        </p:nvSpPr>
        <p:spPr>
          <a:xfrm>
            <a:off x="3519542" y="1451512"/>
            <a:ext cx="1223207" cy="3756473"/>
          </a:xfrm>
          <a:prstGeom prst="rect">
            <a:avLst/>
          </a:prstGeom>
          <a:solidFill>
            <a:schemeClr val="bg1"/>
          </a:solidFill>
          <a:ln w="12700">
            <a:solidFill>
              <a:srgbClr val="EDED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05">
              <a:defRPr/>
            </a:pPr>
            <a:endParaRPr lang="it-IT" sz="1599" dirty="0">
              <a:solidFill>
                <a:srgbClr val="025FAB"/>
              </a:solidFill>
              <a:latin typeface="Calibri"/>
            </a:endParaRPr>
          </a:p>
        </p:txBody>
      </p:sp>
      <p:sp>
        <p:nvSpPr>
          <p:cNvPr id="17442" name="Rettangolo 17441">
            <a:extLst>
              <a:ext uri="{FF2B5EF4-FFF2-40B4-BE49-F238E27FC236}">
                <a16:creationId xmlns:a16="http://schemas.microsoft.com/office/drawing/2014/main" id="{1C1CCDC6-2758-5162-1B2D-1EF955AB4B28}"/>
              </a:ext>
            </a:extLst>
          </p:cNvPr>
          <p:cNvSpPr/>
          <p:nvPr/>
        </p:nvSpPr>
        <p:spPr>
          <a:xfrm>
            <a:off x="3602320" y="1848120"/>
            <a:ext cx="1057651" cy="3183719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b="1" dirty="0">
                <a:solidFill>
                  <a:srgbClr val="333333"/>
                </a:solidFill>
                <a:latin typeface="Calibri"/>
              </a:rPr>
              <a:t>a pagamento</a:t>
            </a:r>
            <a:endParaRPr lang="it-IT" sz="1399" dirty="0">
              <a:solidFill>
                <a:srgbClr val="333333"/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b="1" dirty="0">
                <a:solidFill>
                  <a:srgbClr val="333333"/>
                </a:solidFill>
                <a:latin typeface="Calibri"/>
              </a:rPr>
              <a:t>a pagamento</a:t>
            </a:r>
            <a:endParaRPr lang="it-IT" sz="1399" dirty="0">
              <a:solidFill>
                <a:srgbClr val="333333"/>
              </a:solidFill>
              <a:latin typeface="Calibri"/>
            </a:endParaRPr>
          </a:p>
          <a:p>
            <a:pPr algn="ctr" defTabSz="456905">
              <a:defRPr/>
            </a:pP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391958">
              <a:spcAft>
                <a:spcPts val="1000"/>
              </a:spcAft>
              <a:defRPr/>
            </a:pP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b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X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  <a:p>
            <a:pPr algn="ctr" defTabSz="456905">
              <a:defRPr/>
            </a:pPr>
            <a:r>
              <a:rPr lang="it-IT" sz="1399" dirty="0">
                <a:solidFill>
                  <a:srgbClr val="333333"/>
                </a:solidFill>
                <a:latin typeface="Calibri"/>
              </a:rPr>
              <a:t>✔</a:t>
            </a:r>
            <a:endParaRPr lang="it-IT" sz="1399" b="1" dirty="0">
              <a:solidFill>
                <a:srgbClr val="F7964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443" name="Rettangolo 58">
            <a:extLst>
              <a:ext uri="{FF2B5EF4-FFF2-40B4-BE49-F238E27FC236}">
                <a16:creationId xmlns:a16="http://schemas.microsoft.com/office/drawing/2014/main" id="{486CDE59-0E9B-9FA5-99F0-B7988411111E}"/>
              </a:ext>
            </a:extLst>
          </p:cNvPr>
          <p:cNvSpPr/>
          <p:nvPr/>
        </p:nvSpPr>
        <p:spPr>
          <a:xfrm rot="5400000">
            <a:off x="3742375" y="861190"/>
            <a:ext cx="777539" cy="1223207"/>
          </a:xfrm>
          <a:prstGeom prst="homePlate">
            <a:avLst>
              <a:gd name="adj" fmla="val 16099"/>
            </a:avLst>
          </a:prstGeom>
          <a:solidFill>
            <a:srgbClr val="90CC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5977" bIns="91291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916">
              <a:defRPr/>
            </a:pPr>
            <a:endParaRPr lang="it-IT" sz="1998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7444" name="Immagine 1744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5BFCBCFE-B221-A2B6-E05B-C06B514B0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495" y="1241517"/>
            <a:ext cx="1079301" cy="230215"/>
          </a:xfrm>
          <a:prstGeom prst="rect">
            <a:avLst/>
          </a:prstGeom>
          <a:ln>
            <a:noFill/>
          </a:ln>
        </p:spPr>
      </p:pic>
      <p:sp>
        <p:nvSpPr>
          <p:cNvPr id="17445" name="CasellaDiTesto 17444">
            <a:extLst>
              <a:ext uri="{FF2B5EF4-FFF2-40B4-BE49-F238E27FC236}">
                <a16:creationId xmlns:a16="http://schemas.microsoft.com/office/drawing/2014/main" id="{0FCB463E-437A-0FF2-E237-0E9664E3429D}"/>
              </a:ext>
            </a:extLst>
          </p:cNvPr>
          <p:cNvSpPr txBox="1"/>
          <p:nvPr/>
        </p:nvSpPr>
        <p:spPr>
          <a:xfrm>
            <a:off x="3509083" y="1442930"/>
            <a:ext cx="1223207" cy="3562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2916">
              <a:defRPr/>
            </a:pPr>
            <a:r>
              <a:rPr lang="it-IT" sz="1715" b="1" dirty="0">
                <a:solidFill>
                  <a:prstClr val="white"/>
                </a:solidFill>
                <a:latin typeface="Calibri"/>
                <a:ea typeface="ＭＳ Ｐゴシック" charset="-128"/>
                <a:cs typeface="Arial" panose="020B0604020202020204" pitchFamily="34" charset="0"/>
              </a:rPr>
              <a:t>SMART</a:t>
            </a:r>
          </a:p>
        </p:txBody>
      </p:sp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71AD8F0F-FDAE-AA2E-B103-3C517B8A4AE6}"/>
              </a:ext>
            </a:extLst>
          </p:cNvPr>
          <p:cNvSpPr txBox="1">
            <a:spLocks/>
          </p:cNvSpPr>
          <p:nvPr/>
        </p:nvSpPr>
        <p:spPr>
          <a:xfrm>
            <a:off x="8948648" y="1673491"/>
            <a:ext cx="2218504" cy="3709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it-IT" sz="1372" spc="-8" dirty="0" err="1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  <a:t>caponucleo</a:t>
            </a:r>
            <a: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  <a:t> +5</a:t>
            </a: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  <a:t>24/7</a:t>
            </a: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  <a:t>feriale/diurno, su appuntamento</a:t>
            </a: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ts val="857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  <a:t> +6000 strutture</a:t>
            </a: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  <a:t>in tutte le città &gt;100k abitanti</a:t>
            </a:r>
          </a:p>
          <a:p>
            <a:pPr marL="0" indent="0" algn="r" defTabSz="683888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b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</a:br>
            <a:br>
              <a:rPr lang="it-IT" sz="1372" spc="-8" dirty="0">
                <a:solidFill>
                  <a:srgbClr val="333333"/>
                </a:solidFill>
                <a:latin typeface="Calibri"/>
                <a:cs typeface="Arial" panose="020B0604020202020204" pitchFamily="34" charset="0"/>
              </a:rPr>
            </a:br>
            <a:endParaRPr lang="it-IT" sz="1372" spc="-8" dirty="0">
              <a:solidFill>
                <a:srgbClr val="333333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F03EB1-915F-FB2B-9408-189A70B80A55}"/>
              </a:ext>
            </a:extLst>
          </p:cNvPr>
          <p:cNvSpPr/>
          <p:nvPr/>
        </p:nvSpPr>
        <p:spPr>
          <a:xfrm>
            <a:off x="8927117" y="3761266"/>
            <a:ext cx="2322676" cy="571925"/>
          </a:xfrm>
          <a:prstGeom prst="rect">
            <a:avLst/>
          </a:prstGeom>
          <a:solidFill>
            <a:srgbClr val="F1B600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6" fontAlgn="base">
              <a:spcBef>
                <a:spcPct val="0"/>
              </a:spcBef>
              <a:spcAft>
                <a:spcPct val="0"/>
              </a:spcAft>
            </a:pPr>
            <a:endParaRPr lang="it-IT" sz="134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7D5D77-5B00-5466-1CD6-1ACAA3C43939}"/>
              </a:ext>
            </a:extLst>
          </p:cNvPr>
          <p:cNvSpPr txBox="1"/>
          <p:nvPr/>
        </p:nvSpPr>
        <p:spPr>
          <a:xfrm>
            <a:off x="9012152" y="3825394"/>
            <a:ext cx="1279821" cy="50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797723">
              <a:lnSpc>
                <a:spcPts val="2181"/>
              </a:lnSpc>
              <a:defRPr sz="2443">
                <a:solidFill>
                  <a:srgbClr val="025FAB"/>
                </a:solidFill>
                <a:latin typeface="Bahnschrift" panose="020B0502040204020203" pitchFamily="34" charset="0"/>
                <a:cs typeface="Dreaming Outloud Pro" panose="03050502040302030504" pitchFamily="66" charset="0"/>
              </a:defRPr>
            </a:lvl1pPr>
          </a:lstStyle>
          <a:p>
            <a:pPr defTabSz="683888" fontAlgn="base">
              <a:lnSpc>
                <a:spcPts val="1629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543" dirty="0">
                <a:solidFill>
                  <a:prstClr val="white"/>
                </a:solidFill>
                <a:latin typeface="Calibri"/>
                <a:ea typeface="ＭＳ Ｐゴシック" charset="-128"/>
              </a:rPr>
              <a:t>Sconti </a:t>
            </a:r>
          </a:p>
          <a:p>
            <a:pPr defTabSz="683888" fontAlgn="base">
              <a:lnSpc>
                <a:spcPts val="1629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543" dirty="0">
                <a:solidFill>
                  <a:prstClr val="white"/>
                </a:solidFill>
                <a:latin typeface="Calibri"/>
                <a:ea typeface="ＭＳ Ｐゴシック" charset="-128"/>
              </a:rPr>
              <a:t>Network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EF589F-3E48-5634-CD2F-CC5D4F38AB0C}"/>
              </a:ext>
            </a:extLst>
          </p:cNvPr>
          <p:cNvSpPr txBox="1"/>
          <p:nvPr/>
        </p:nvSpPr>
        <p:spPr>
          <a:xfrm>
            <a:off x="9536163" y="3720601"/>
            <a:ext cx="1627536" cy="9135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r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  <a:defRPr sz="1396" spc="-9">
                <a:solidFill>
                  <a:srgbClr val="025FAB"/>
                </a:solidFill>
                <a:latin typeface="Bahnschrift SemiCondensed" panose="020B0502040204020203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683888" fontAlgn="base">
              <a:lnSpc>
                <a:spcPct val="100000"/>
              </a:lnSpc>
              <a:spcAft>
                <a:spcPct val="0"/>
              </a:spcAft>
            </a:pPr>
            <a:r>
              <a:rPr lang="it-IT" sz="1200" spc="-8" dirty="0">
                <a:solidFill>
                  <a:prstClr val="white"/>
                </a:solidFill>
                <a:latin typeface="Calibri"/>
                <a:ea typeface="ＭＳ Ｐゴシック" charset="-128"/>
              </a:rPr>
              <a:t>media del 20%</a:t>
            </a:r>
          </a:p>
          <a:p>
            <a:pPr defTabSz="683888" fontAlgn="base">
              <a:lnSpc>
                <a:spcPct val="100000"/>
              </a:lnSpc>
              <a:spcAft>
                <a:spcPct val="0"/>
              </a:spcAft>
            </a:pPr>
            <a:r>
              <a:rPr lang="it-IT" sz="1200" spc="-8" dirty="0">
                <a:solidFill>
                  <a:prstClr val="white"/>
                </a:solidFill>
                <a:latin typeface="Calibri"/>
                <a:ea typeface="ＭＳ Ｐゴシック" charset="-128"/>
              </a:rPr>
              <a:t>dal 10% al 70% *</a:t>
            </a:r>
            <a:br>
              <a:rPr lang="it-IT" sz="1200" spc="-8" dirty="0">
                <a:solidFill>
                  <a:prstClr val="white"/>
                </a:solidFill>
                <a:highlight>
                  <a:srgbClr val="FFFF00"/>
                </a:highlight>
                <a:latin typeface="Calibri"/>
                <a:ea typeface="ＭＳ Ｐゴシック" charset="-128"/>
              </a:rPr>
            </a:br>
            <a:r>
              <a:rPr lang="it-IT" sz="1200" spc="-8" dirty="0">
                <a:solidFill>
                  <a:prstClr val="white"/>
                </a:solidFill>
                <a:latin typeface="Calibri"/>
                <a:ea typeface="ＭＳ Ｐゴシック" charset="-128"/>
              </a:rPr>
              <a:t>dal 5% al 50%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C79E84-23C3-35AB-6598-69C9481058F1}"/>
              </a:ext>
            </a:extLst>
          </p:cNvPr>
          <p:cNvSpPr txBox="1"/>
          <p:nvPr/>
        </p:nvSpPr>
        <p:spPr>
          <a:xfrm>
            <a:off x="444637" y="5776776"/>
            <a:ext cx="5933761" cy="211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5036" fontAlgn="base">
              <a:spcBef>
                <a:spcPct val="0"/>
              </a:spcBef>
              <a:spcAft>
                <a:spcPct val="0"/>
              </a:spcAft>
            </a:pPr>
            <a:r>
              <a:rPr lang="it-IT" sz="772" i="1" dirty="0">
                <a:solidFill>
                  <a:prstClr val="black"/>
                </a:solidFill>
                <a:latin typeface="Calibri"/>
                <a:ea typeface="Lato" panose="020F0502020204030203" pitchFamily="34" charset="0"/>
                <a:cs typeface="Lato" panose="020F0502020204030203" pitchFamily="34" charset="0"/>
              </a:rPr>
              <a:t>* Le percentuali di risparmio derivano dal confronto tra i costi medi di mercato e le tariffe fisse applicate dal network convenzionato.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4D34790-3A62-0556-AFE0-6F2427384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634" b="28858"/>
          <a:stretch/>
        </p:blipFill>
        <p:spPr>
          <a:xfrm>
            <a:off x="9217421" y="1137"/>
            <a:ext cx="2469191" cy="6642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26D942-B2D4-B319-AE4F-D1497071C3C2}"/>
              </a:ext>
            </a:extLst>
          </p:cNvPr>
          <p:cNvSpPr txBox="1"/>
          <p:nvPr/>
        </p:nvSpPr>
        <p:spPr>
          <a:xfrm>
            <a:off x="3468757" y="2452483"/>
            <a:ext cx="458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90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004C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è un prodotto di proprietà di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4C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 Health Center,</a:t>
            </a:r>
          </a:p>
          <a:p>
            <a:pPr marL="0" marR="0" lvl="0" indent="0" algn="ctr" defTabSz="590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004C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società controllata al 100% da Blue Assistance S.p.A.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4C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8C0265A1-E5F6-EFB6-6609-C930B1E5A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0786"/>
          <a:stretch/>
        </p:blipFill>
        <p:spPr>
          <a:xfrm>
            <a:off x="4020361" y="365244"/>
            <a:ext cx="3481353" cy="216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99660F-6287-302A-CE4B-ECF49CB94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64" y="2862237"/>
            <a:ext cx="3196347" cy="167137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F40A08-FEEB-8E89-5B7F-5295DAA1F8BC}"/>
              </a:ext>
            </a:extLst>
          </p:cNvPr>
          <p:cNvSpPr txBox="1"/>
          <p:nvPr/>
        </p:nvSpPr>
        <p:spPr>
          <a:xfrm>
            <a:off x="3468757" y="3084706"/>
            <a:ext cx="458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90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F1B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Distribuito da: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1B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158DAB7-AEE3-BCBC-9171-ACCB4D29ED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505453" y="5533090"/>
            <a:ext cx="1751111" cy="360000"/>
          </a:xfrm>
          <a:prstGeom prst="rect">
            <a:avLst/>
          </a:prstGeom>
        </p:spPr>
      </p:pic>
      <p:sp>
        <p:nvSpPr>
          <p:cNvPr id="15" name="Rettangolo arrotondato 7">
            <a:extLst>
              <a:ext uri="{FF2B5EF4-FFF2-40B4-BE49-F238E27FC236}">
                <a16:creationId xmlns:a16="http://schemas.microsoft.com/office/drawing/2014/main" id="{2767F102-12A9-650A-C84E-6DA638159ADE}"/>
              </a:ext>
            </a:extLst>
          </p:cNvPr>
          <p:cNvSpPr/>
          <p:nvPr/>
        </p:nvSpPr>
        <p:spPr>
          <a:xfrm>
            <a:off x="2668770" y="4695131"/>
            <a:ext cx="6184534" cy="14456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49" b="0" i="0" u="none" strike="noStrike" kern="1200" cap="none" spc="0" normalizeH="0" baseline="0" noProof="0" dirty="0">
              <a:ln>
                <a:noFill/>
              </a:ln>
              <a:solidFill>
                <a:srgbClr val="005B9C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86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12" b="1" i="0" u="none" strike="noStrike" kern="120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C.S Re Umberto 67 – 10128 Torino - 011 5808276</a:t>
            </a:r>
          </a:p>
          <a:p>
            <a:pPr marL="0" marR="0" lvl="0" indent="0" algn="ctr" defTabSz="86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68" b="1" i="0" u="none" strike="noStrike" kern="120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progettosalute@falgar.it</a:t>
            </a:r>
            <a:endParaRPr kumimoji="0" lang="it-IT" sz="2268" b="1" i="0" u="none" strike="noStrike" kern="1200" cap="none" spc="0" normalizeH="0" baseline="0" noProof="0" dirty="0">
              <a:ln>
                <a:noFill/>
              </a:ln>
              <a:solidFill>
                <a:srgbClr val="005B9C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86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20" b="1" i="0" u="none" strike="noStrike" kern="120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falgar</a:t>
            </a:r>
            <a:r>
              <a:rPr kumimoji="0" lang="it-IT" sz="1720" b="1" i="0" u="none" strike="noStrike" kern="120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.it</a:t>
            </a:r>
            <a:endParaRPr kumimoji="0" lang="it-IT" sz="1720" b="1" i="0" u="none" strike="noStrike" kern="1200" cap="none" spc="0" normalizeH="0" baseline="0" noProof="0" dirty="0">
              <a:ln>
                <a:noFill/>
              </a:ln>
              <a:solidFill>
                <a:srgbClr val="005B9C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86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49" b="0" i="0" u="none" strike="noStrike" kern="120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C429DED-CBE9-1D70-E3F1-5D4D81A71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1" y="5310509"/>
            <a:ext cx="1276476" cy="6674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A7D9D8D-3F96-A370-1B0E-88E7114621F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882" y="2327059"/>
            <a:ext cx="2221635" cy="18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6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8AB187E4-6AE1-85B9-DABD-9E911C65F6FD}"/>
              </a:ext>
            </a:extLst>
          </p:cNvPr>
          <p:cNvSpPr/>
          <p:nvPr/>
        </p:nvSpPr>
        <p:spPr>
          <a:xfrm>
            <a:off x="-1" y="3086"/>
            <a:ext cx="6935353" cy="6480264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Bahnschrift" panose="020B0502040204020203" pitchFamily="34" charset="0"/>
            </a:endParaRPr>
          </a:p>
        </p:txBody>
      </p:sp>
      <p:pic>
        <p:nvPicPr>
          <p:cNvPr id="3" name="Immagine 2" descr="Immagine che contiene persona, interno, vestiti, tavolo&#10;&#10;Descrizione generata automaticamente">
            <a:extLst>
              <a:ext uri="{FF2B5EF4-FFF2-40B4-BE49-F238E27FC236}">
                <a16:creationId xmlns:a16="http://schemas.microsoft.com/office/drawing/2014/main" id="{87D499B4-AD55-3D4E-BC28-44E578D72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3" y="-9230"/>
            <a:ext cx="6915410" cy="6489494"/>
          </a:xfrm>
          <a:prstGeom prst="rect">
            <a:avLst/>
          </a:prstGeom>
        </p:spPr>
      </p:pic>
      <p:sp>
        <p:nvSpPr>
          <p:cNvPr id="35" name="object 44">
            <a:extLst>
              <a:ext uri="{FF2B5EF4-FFF2-40B4-BE49-F238E27FC236}">
                <a16:creationId xmlns:a16="http://schemas.microsoft.com/office/drawing/2014/main" id="{087E0144-90FB-464E-2027-1DE8E9271E29}"/>
              </a:ext>
            </a:extLst>
          </p:cNvPr>
          <p:cNvSpPr txBox="1"/>
          <p:nvPr/>
        </p:nvSpPr>
        <p:spPr>
          <a:xfrm>
            <a:off x="962757" y="767564"/>
            <a:ext cx="9290759" cy="355750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2094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CHI SIAMO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27BBF64-F476-9E20-4BBD-55FEE0B3F28D}"/>
              </a:ext>
            </a:extLst>
          </p:cNvPr>
          <p:cNvGrpSpPr/>
          <p:nvPr/>
        </p:nvGrpSpPr>
        <p:grpSpPr>
          <a:xfrm>
            <a:off x="9707870" y="5995776"/>
            <a:ext cx="1388223" cy="307135"/>
            <a:chOff x="11128336" y="6871827"/>
            <a:chExt cx="1591349" cy="35207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3C1C1B0-5F1A-F83C-8AFF-A6AF0DC3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EAE935B1-4033-59B4-0E73-AD83E210A0D9}"/>
                </a:ext>
              </a:extLst>
            </p:cNvPr>
            <p:cNvSpPr txBox="1"/>
            <p:nvPr/>
          </p:nvSpPr>
          <p:spPr>
            <a:xfrm>
              <a:off x="12462238" y="6871827"/>
              <a:ext cx="257447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</a:t>
              </a:r>
              <a:endParaRPr lang="it-IT" sz="1396" b="1" dirty="0">
                <a:solidFill>
                  <a:srgbClr val="333333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0F449C68-0620-43DC-C32E-F5C8B7AFEAA1}"/>
              </a:ext>
            </a:extLst>
          </p:cNvPr>
          <p:cNvSpPr/>
          <p:nvPr/>
        </p:nvSpPr>
        <p:spPr>
          <a:xfrm>
            <a:off x="8294869" y="1845732"/>
            <a:ext cx="3235836" cy="1927732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EC7A412-5B21-216A-A7B4-A8F7D1C08FD1}"/>
              </a:ext>
            </a:extLst>
          </p:cNvPr>
          <p:cNvSpPr/>
          <p:nvPr/>
        </p:nvSpPr>
        <p:spPr>
          <a:xfrm>
            <a:off x="3699517" y="3684760"/>
            <a:ext cx="3235836" cy="2016434"/>
          </a:xfrm>
          <a:prstGeom prst="rect">
            <a:avLst/>
          </a:prstGeom>
          <a:solidFill>
            <a:srgbClr val="C1D8F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11D5BE58-35A0-075C-D00A-DE86C165F03C}"/>
              </a:ext>
            </a:extLst>
          </p:cNvPr>
          <p:cNvSpPr/>
          <p:nvPr/>
        </p:nvSpPr>
        <p:spPr>
          <a:xfrm>
            <a:off x="6935352" y="3777037"/>
            <a:ext cx="4595353" cy="1927732"/>
          </a:xfrm>
          <a:prstGeom prst="rect">
            <a:avLst/>
          </a:prstGeom>
          <a:solidFill>
            <a:srgbClr val="CDDFE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39" name="Segnaposto testo 6">
            <a:extLst>
              <a:ext uri="{FF2B5EF4-FFF2-40B4-BE49-F238E27FC236}">
                <a16:creationId xmlns:a16="http://schemas.microsoft.com/office/drawing/2014/main" id="{54BBD865-D471-3C94-ADAC-ADAD0D45E16E}"/>
              </a:ext>
            </a:extLst>
          </p:cNvPr>
          <p:cNvSpPr txBox="1">
            <a:spLocks/>
          </p:cNvSpPr>
          <p:nvPr/>
        </p:nvSpPr>
        <p:spPr>
          <a:xfrm>
            <a:off x="8502615" y="2172140"/>
            <a:ext cx="2935045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570" b="1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VISION</a:t>
            </a: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396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Blue Health Center intende migliorare la vita delle persone e delle comunità rendendo i servizi sanitari più accessibili e disponibili per tutti.</a:t>
            </a:r>
          </a:p>
        </p:txBody>
      </p:sp>
      <p:sp>
        <p:nvSpPr>
          <p:cNvPr id="41" name="Segnaposto testo 6">
            <a:extLst>
              <a:ext uri="{FF2B5EF4-FFF2-40B4-BE49-F238E27FC236}">
                <a16:creationId xmlns:a16="http://schemas.microsoft.com/office/drawing/2014/main" id="{4BF046DC-A973-E522-E450-7411B583AE04}"/>
              </a:ext>
            </a:extLst>
          </p:cNvPr>
          <p:cNvSpPr txBox="1">
            <a:spLocks/>
          </p:cNvSpPr>
          <p:nvPr/>
        </p:nvSpPr>
        <p:spPr>
          <a:xfrm>
            <a:off x="3926163" y="4088221"/>
            <a:ext cx="2751274" cy="93737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570" b="1" spc="-9" dirty="0">
                <a:solidFill>
                  <a:srgbClr val="025FAB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MISSION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396" spc="-9" dirty="0">
                <a:solidFill>
                  <a:srgbClr val="025FAB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La nostra missione è creare soluzioni digitali che rendano disponibili i servizi sanitari a prezzi agevolati, ovunque e in qualsiasi momento.</a:t>
            </a:r>
          </a:p>
        </p:txBody>
      </p:sp>
      <p:sp>
        <p:nvSpPr>
          <p:cNvPr id="43" name="Segnaposto testo 6">
            <a:extLst>
              <a:ext uri="{FF2B5EF4-FFF2-40B4-BE49-F238E27FC236}">
                <a16:creationId xmlns:a16="http://schemas.microsoft.com/office/drawing/2014/main" id="{871F1170-0E46-9048-D99E-87C63D782953}"/>
              </a:ext>
            </a:extLst>
          </p:cNvPr>
          <p:cNvSpPr txBox="1">
            <a:spLocks/>
          </p:cNvSpPr>
          <p:nvPr/>
        </p:nvSpPr>
        <p:spPr>
          <a:xfrm>
            <a:off x="7193268" y="4088221"/>
            <a:ext cx="4244392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570" b="1" spc="-9" dirty="0">
                <a:solidFill>
                  <a:srgbClr val="025FAB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VALUE PROPOSITION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396" spc="-9" dirty="0">
                <a:solidFill>
                  <a:srgbClr val="025FAB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Offrire soluzioni digitali per orientare, organizzare ed erogare prestazioni per la salute, garantendo un’esperienza di cura e prevenzione facile, veloce e personalizzata per tutto il nucleo familiare, attraverso sistemi informatici che tutelano la sicurezza dei dati personali.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3FB57F5-3272-8BBF-B291-096BDCB7BD13}"/>
              </a:ext>
            </a:extLst>
          </p:cNvPr>
          <p:cNvSpPr/>
          <p:nvPr/>
        </p:nvSpPr>
        <p:spPr>
          <a:xfrm>
            <a:off x="841997" y="1845732"/>
            <a:ext cx="7452871" cy="1926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6A48EF0-108F-84DB-8C2C-0228A4A19678}"/>
              </a:ext>
            </a:extLst>
          </p:cNvPr>
          <p:cNvSpPr txBox="1"/>
          <p:nvPr/>
        </p:nvSpPr>
        <p:spPr>
          <a:xfrm>
            <a:off x="1171995" y="216200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797723">
              <a:lnSpc>
                <a:spcPts val="2181"/>
              </a:lnSpc>
              <a:defRPr sz="2800">
                <a:solidFill>
                  <a:srgbClr val="9FBFC3"/>
                </a:solidFill>
                <a:latin typeface="Bahnschrift" panose="020B0502040204020203" pitchFamily="34" charset="0"/>
                <a:cs typeface="Dreaming Outloud Pro" panose="03050502040302030504" pitchFamily="66" charset="0"/>
              </a:defRPr>
            </a:lvl1pPr>
          </a:lstStyle>
          <a:p>
            <a:r>
              <a:rPr lang="it-IT" dirty="0">
                <a:solidFill>
                  <a:srgbClr val="025FAB"/>
                </a:solidFill>
              </a:rPr>
              <a:t>BLUE HEALTH CENTER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2A45B4AA-708C-966B-2AC3-FA9F6F624E21}"/>
              </a:ext>
            </a:extLst>
          </p:cNvPr>
          <p:cNvSpPr txBox="1">
            <a:spLocks/>
          </p:cNvSpPr>
          <p:nvPr/>
        </p:nvSpPr>
        <p:spPr>
          <a:xfrm>
            <a:off x="1171994" y="2521967"/>
            <a:ext cx="6864958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600" dirty="0">
                <a:solidFill>
                  <a:srgbClr val="333333"/>
                </a:solidFill>
                <a:latin typeface="Bahnschrift" panose="020B0502040204020203" pitchFamily="34" charset="0"/>
              </a:rPr>
              <a:t>Una nuova società di Reale Group per competere nel mercato della Digital Health</a:t>
            </a:r>
            <a:r>
              <a:rPr lang="it-IT" sz="1570" dirty="0">
                <a:solidFill>
                  <a:srgbClr val="333333"/>
                </a:solidFill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D7F9C02-C762-75EC-8B09-0F8652E36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200" y="3191913"/>
            <a:ext cx="1455432" cy="36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94CA5BE-C72E-1381-D620-33C179D85E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320" y="3191913"/>
            <a:ext cx="1101178" cy="360000"/>
          </a:xfrm>
          <a:prstGeom prst="rect">
            <a:avLst/>
          </a:prstGeom>
        </p:spPr>
      </p:pic>
      <p:pic>
        <p:nvPicPr>
          <p:cNvPr id="17" name="Immagine 16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ABA77D19-AE91-18B2-731F-29D289F89A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542" y="3191913"/>
            <a:ext cx="1091075" cy="360000"/>
          </a:xfrm>
          <a:prstGeom prst="rect">
            <a:avLst/>
          </a:prstGeom>
        </p:spPr>
      </p:pic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8F5722E-FAF1-80A3-926A-694D6C3E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2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5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aria aperta, automobile, Veicolo terrestre, cielo&#10;&#10;Descrizione generata automaticamente">
            <a:extLst>
              <a:ext uri="{FF2B5EF4-FFF2-40B4-BE49-F238E27FC236}">
                <a16:creationId xmlns:a16="http://schemas.microsoft.com/office/drawing/2014/main" id="{FA15D8F1-B33C-79FD-5083-F50D3380D4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611" y="0"/>
            <a:ext cx="5588301" cy="6483350"/>
          </a:xfrm>
          <a:prstGeom prst="rect">
            <a:avLst/>
          </a:prstGeom>
        </p:spPr>
      </p:pic>
      <p:pic>
        <p:nvPicPr>
          <p:cNvPr id="4" name="Immagine 3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4EF85033-2193-1AB1-48EB-281628D51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4" y="576154"/>
            <a:ext cx="2369262" cy="12348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85A6B8-B6A7-5B43-0B9B-ADC61F7EE28F}"/>
              </a:ext>
            </a:extLst>
          </p:cNvPr>
          <p:cNvSpPr txBox="1"/>
          <p:nvPr/>
        </p:nvSpPr>
        <p:spPr>
          <a:xfrm>
            <a:off x="6208784" y="1987971"/>
            <a:ext cx="455352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005B9C"/>
                </a:solidFill>
                <a:latin typeface="+mj-lt"/>
              </a:rPr>
              <a:t>Dal 1999 come </a:t>
            </a:r>
            <a:r>
              <a:rPr lang="it-IT" sz="2000" b="1" dirty="0">
                <a:solidFill>
                  <a:srgbClr val="005B9C"/>
                </a:solidFill>
                <a:latin typeface="+mj-lt"/>
              </a:rPr>
              <a:t>società di consulenza assicurativa ed assistenziale</a:t>
            </a:r>
            <a:r>
              <a:rPr lang="it-IT" sz="2000" dirty="0">
                <a:solidFill>
                  <a:srgbClr val="005B9C"/>
                </a:solidFill>
                <a:latin typeface="+mj-lt"/>
              </a:rPr>
              <a:t>. Agenzia Reale Mutua Assicurazioni, </a:t>
            </a:r>
            <a:r>
              <a:rPr lang="it-IT" sz="2000" b="1" dirty="0">
                <a:solidFill>
                  <a:srgbClr val="005B9C"/>
                </a:solidFill>
                <a:latin typeface="+mj-lt"/>
              </a:rPr>
              <a:t>distributore ufficiale di servizi e prodotti Blue Assistance </a:t>
            </a:r>
            <a:r>
              <a:rPr lang="it-IT" sz="2000" dirty="0">
                <a:solidFill>
                  <a:srgbClr val="005B9C"/>
                </a:solidFill>
                <a:latin typeface="+mj-lt"/>
              </a:rPr>
              <a:t>e Banca Reale (REALE GROUP). </a:t>
            </a:r>
          </a:p>
          <a:p>
            <a:r>
              <a:rPr lang="it-IT" sz="1600" dirty="0">
                <a:solidFill>
                  <a:srgbClr val="004C99"/>
                </a:solidFill>
                <a:latin typeface="+mn-lt"/>
              </a:rPr>
              <a:t>Amiamo guidare le aziende in un percorso che ricerca la sicurezza e il benessere delle risorse umane, in un settore complesso e in continua evoluzione come il welfare aziendale, che richiede competenze specifiche e aggiornamenti costanti.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20B9086-E696-C980-0DD6-63B194097D95}"/>
              </a:ext>
            </a:extLst>
          </p:cNvPr>
          <p:cNvSpPr/>
          <p:nvPr/>
        </p:nvSpPr>
        <p:spPr>
          <a:xfrm>
            <a:off x="-71611" y="1137"/>
            <a:ext cx="5510432" cy="6483350"/>
          </a:xfrm>
          <a:prstGeom prst="rect">
            <a:avLst/>
          </a:prstGeom>
          <a:gradFill flip="none" rotWithShape="1">
            <a:gsLst>
              <a:gs pos="0">
                <a:srgbClr val="005B9C"/>
              </a:gs>
              <a:gs pos="100000">
                <a:srgbClr val="005B9C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543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91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44">
            <a:extLst>
              <a:ext uri="{FF2B5EF4-FFF2-40B4-BE49-F238E27FC236}">
                <a16:creationId xmlns:a16="http://schemas.microsoft.com/office/drawing/2014/main" id="{F98751B5-2A1D-6421-045E-8D8C91D0913F}"/>
              </a:ext>
            </a:extLst>
          </p:cNvPr>
          <p:cNvSpPr txBox="1"/>
          <p:nvPr/>
        </p:nvSpPr>
        <p:spPr>
          <a:xfrm>
            <a:off x="267087" y="219308"/>
            <a:ext cx="7718507" cy="387634"/>
          </a:xfrm>
          <a:prstGeom prst="rect">
            <a:avLst/>
          </a:prstGeom>
        </p:spPr>
        <p:txBody>
          <a:bodyPr vert="horz" wrap="square" lIns="0" tIns="63146" rIns="0" bIns="0" rtlCol="0">
            <a:spAutoFit/>
          </a:bodyPr>
          <a:lstStyle/>
          <a:p>
            <a:pPr marL="10888" marR="4355">
              <a:lnSpc>
                <a:spcPts val="2058"/>
              </a:lnSpc>
              <a:spcBef>
                <a:spcPts val="497"/>
              </a:spcBef>
            </a:pPr>
            <a:r>
              <a:rPr lang="it-IT" sz="3600" b="1" dirty="0">
                <a:solidFill>
                  <a:schemeClr val="bg1"/>
                </a:solidFill>
                <a:latin typeface="+mj-lt"/>
                <a:cs typeface="Arial"/>
              </a:rPr>
              <a:t>Il distributore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EAA96967-012E-C6D0-BDB3-407963EAA754}"/>
              </a:ext>
            </a:extLst>
          </p:cNvPr>
          <p:cNvSpPr/>
          <p:nvPr/>
        </p:nvSpPr>
        <p:spPr>
          <a:xfrm>
            <a:off x="591220" y="4249787"/>
            <a:ext cx="5513206" cy="1695053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: Rounded Corners 27">
            <a:extLst>
              <a:ext uri="{FF2B5EF4-FFF2-40B4-BE49-F238E27FC236}">
                <a16:creationId xmlns:a16="http://schemas.microsoft.com/office/drawing/2014/main" id="{67B48720-9B2D-303D-29DA-6AF267C0BA57}"/>
              </a:ext>
            </a:extLst>
          </p:cNvPr>
          <p:cNvSpPr/>
          <p:nvPr/>
        </p:nvSpPr>
        <p:spPr>
          <a:xfrm>
            <a:off x="739571" y="5444113"/>
            <a:ext cx="5219410" cy="406069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lIns="144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005B9C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"L’arte della guerra" - Sun Tzu</a:t>
            </a: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005B9C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3EAEB3E-9EA5-3FC6-5A07-BA2DD2ACDD2E}"/>
              </a:ext>
            </a:extLst>
          </p:cNvPr>
          <p:cNvSpPr txBox="1"/>
          <p:nvPr/>
        </p:nvSpPr>
        <p:spPr>
          <a:xfrm>
            <a:off x="821634" y="4398886"/>
            <a:ext cx="5219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dirty="0">
                <a:solidFill>
                  <a:srgbClr val="005B9C"/>
                </a:solidFill>
                <a:latin typeface="Calibri"/>
                <a:ea typeface="+mn-ea"/>
                <a:cs typeface="Dreaming Outloud Pro" panose="03050502040302030504" pitchFamily="66" charset="0"/>
              </a:rPr>
              <a:t>«Se non ci si serve di </a:t>
            </a:r>
            <a:r>
              <a:rPr lang="it-IT" sz="2000" b="1" i="1" dirty="0">
                <a:solidFill>
                  <a:srgbClr val="F1B600"/>
                </a:solidFill>
                <a:latin typeface="Calibri"/>
                <a:ea typeface="+mn-ea"/>
                <a:cs typeface="Dreaming Outloud Pro" panose="03050502040302030504" pitchFamily="66" charset="0"/>
              </a:rPr>
              <a:t>guide esperte che conoscono i luoghi</a:t>
            </a:r>
            <a:r>
              <a:rPr lang="it-IT" sz="2000" b="1" i="1" dirty="0">
                <a:solidFill>
                  <a:srgbClr val="005B9C"/>
                </a:solidFill>
                <a:latin typeface="Calibri"/>
                <a:ea typeface="+mn-ea"/>
                <a:cs typeface="Dreaming Outloud Pro" panose="03050502040302030504" pitchFamily="66" charset="0"/>
              </a:rPr>
              <a:t>, non si può approfittare dei vantaggi offerti dal territorio»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156B784-33C3-892D-6AA0-7D5C93E4DC9A}"/>
              </a:ext>
            </a:extLst>
          </p:cNvPr>
          <p:cNvSpPr txBox="1"/>
          <p:nvPr/>
        </p:nvSpPr>
        <p:spPr>
          <a:xfrm>
            <a:off x="432445" y="3365553"/>
            <a:ext cx="3958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>
                <a:solidFill>
                  <a:srgbClr val="F1B600"/>
                </a:solidFill>
                <a:latin typeface="+mj-lt"/>
              </a:rPr>
              <a:t>Oltre 2.300 clienti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DD804EB-1F35-6D07-D487-E9B28A88F93A}"/>
              </a:ext>
            </a:extLst>
          </p:cNvPr>
          <p:cNvGrpSpPr/>
          <p:nvPr/>
        </p:nvGrpSpPr>
        <p:grpSpPr>
          <a:xfrm>
            <a:off x="9646237" y="5991278"/>
            <a:ext cx="1388223" cy="307135"/>
            <a:chOff x="11128336" y="6871827"/>
            <a:chExt cx="1591349" cy="35207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EE8FA17-E4BC-8765-3717-ED2936833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83228D9-C4CF-39C1-5A5C-FD55C3267286}"/>
                </a:ext>
              </a:extLst>
            </p:cNvPr>
            <p:cNvSpPr txBox="1"/>
            <p:nvPr/>
          </p:nvSpPr>
          <p:spPr>
            <a:xfrm>
              <a:off x="12462238" y="6871827"/>
              <a:ext cx="257447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</a:t>
              </a:r>
              <a:endParaRPr lang="it-IT" sz="1396" b="1" dirty="0">
                <a:solidFill>
                  <a:srgbClr val="333333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261B51F-34DA-05B9-8653-19153DCC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3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8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5B2EF705-6EAB-3E16-BD82-3FCA8BF407AE}"/>
              </a:ext>
            </a:extLst>
          </p:cNvPr>
          <p:cNvSpPr/>
          <p:nvPr/>
        </p:nvSpPr>
        <p:spPr>
          <a:xfrm>
            <a:off x="6928312" y="1092"/>
            <a:ext cx="4593763" cy="5229659"/>
          </a:xfrm>
          <a:prstGeom prst="rect">
            <a:avLst/>
          </a:prstGeom>
          <a:solidFill>
            <a:srgbClr val="F4F4F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-1" y="3086"/>
            <a:ext cx="6935353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27" name="Immagine 26" descr="Uomo che si consulta con uno psichiatra">
            <a:extLst>
              <a:ext uri="{FF2B5EF4-FFF2-40B4-BE49-F238E27FC236}">
                <a16:creationId xmlns:a16="http://schemas.microsoft.com/office/drawing/2014/main" id="{19C2A1AC-C0AB-5C48-D7B7-45F4E38DD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569"/>
            <a:ext cx="6935353" cy="648335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50C925F-9C52-12F4-A0D0-632A23C11FCD}"/>
              </a:ext>
            </a:extLst>
          </p:cNvPr>
          <p:cNvSpPr/>
          <p:nvPr/>
        </p:nvSpPr>
        <p:spPr>
          <a:xfrm>
            <a:off x="841999" y="1639209"/>
            <a:ext cx="5358384" cy="4120410"/>
          </a:xfrm>
          <a:prstGeom prst="rect">
            <a:avLst/>
          </a:prstGeom>
          <a:solidFill>
            <a:srgbClr val="F4F4F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965B81A-6D56-9C6F-CDEF-E0CC91886E73}"/>
              </a:ext>
            </a:extLst>
          </p:cNvPr>
          <p:cNvSpPr/>
          <p:nvPr/>
        </p:nvSpPr>
        <p:spPr>
          <a:xfrm>
            <a:off x="4955745" y="1639209"/>
            <a:ext cx="6566330" cy="4120410"/>
          </a:xfrm>
          <a:prstGeom prst="rect">
            <a:avLst/>
          </a:prstGeom>
          <a:solidFill>
            <a:srgbClr val="025FA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C55450-2362-6DF7-600F-5F79720133B3}"/>
              </a:ext>
            </a:extLst>
          </p:cNvPr>
          <p:cNvSpPr txBox="1"/>
          <p:nvPr/>
        </p:nvSpPr>
        <p:spPr>
          <a:xfrm>
            <a:off x="10871509" y="5995776"/>
            <a:ext cx="281768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defRPr/>
            </a:pPr>
            <a:r>
              <a:rPr lang="it-IT" sz="1396" b="1" dirty="0">
                <a:solidFill>
                  <a:srgbClr val="3D7CC0"/>
                </a:solidFill>
                <a:latin typeface="Bahnschrift" panose="020B0502040204020203" pitchFamily="34" charset="0"/>
              </a:rPr>
              <a:t>|</a:t>
            </a:r>
            <a:endParaRPr lang="it-IT" sz="1396" b="1" dirty="0">
              <a:latin typeface="Bahnschrift" panose="020B0502040204020203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5E813E2C-3B62-FE47-20FD-D07FAF20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4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BD6CE5-8D8C-9D82-9D17-704891D3FCEC}"/>
              </a:ext>
            </a:extLst>
          </p:cNvPr>
          <p:cNvSpPr txBox="1"/>
          <p:nvPr/>
        </p:nvSpPr>
        <p:spPr>
          <a:xfrm>
            <a:off x="1114853" y="2445127"/>
            <a:ext cx="3586896" cy="2665870"/>
          </a:xfrm>
          <a:prstGeom prst="rect">
            <a:avLst/>
          </a:prstGeom>
          <a:noFill/>
        </p:spPr>
        <p:txBody>
          <a:bodyPr wrap="square" lIns="79768" tIns="39884" rIns="79768" bIns="39884" rtlCol="0" anchor="t">
            <a:spAutoFit/>
          </a:bodyPr>
          <a:lstStyle/>
          <a:p>
            <a:pPr marL="2250" algn="r" defTabSz="797682">
              <a:buClr>
                <a:srgbClr val="9FBFC3"/>
              </a:buClr>
              <a:buSzPct val="120000"/>
              <a:defRPr/>
            </a:pPr>
            <a:r>
              <a:rPr lang="it-IT" sz="14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NON È UNA SEMPLICE APP DI PRENOTAZIONE</a:t>
            </a:r>
            <a:endParaRPr lang="it-IT" sz="1400" dirty="0">
              <a:solidFill>
                <a:srgbClr val="333333"/>
              </a:solidFill>
              <a:latin typeface="Bahnschrift SemiCondensed" panose="020B0502040204020203" pitchFamily="34" charset="0"/>
            </a:endParaRPr>
          </a:p>
          <a:p>
            <a:pPr marL="288000" algn="r" defTabSz="797682">
              <a:buClr>
                <a:srgbClr val="9FBFC3"/>
              </a:buClr>
              <a:buSzPct val="120000"/>
              <a:defRPr/>
            </a:pPr>
            <a:endParaRPr lang="it-IT" sz="1400" dirty="0">
              <a:latin typeface="Bahnschrift SemiCondensed" panose="020B0502040204020203" pitchFamily="34" charset="0"/>
            </a:endParaRPr>
          </a:p>
          <a:p>
            <a:pPr marL="288000" algn="r" defTabSz="797682">
              <a:buClr>
                <a:srgbClr val="9FBFC3"/>
              </a:buClr>
              <a:buSzPct val="120000"/>
              <a:defRPr/>
            </a:pPr>
            <a:endParaRPr lang="it-IT" sz="1400" dirty="0">
              <a:latin typeface="Bahnschrift SemiCondensed" panose="020B0502040204020203" pitchFamily="34" charset="0"/>
            </a:endParaRPr>
          </a:p>
          <a:p>
            <a:pPr marL="288000" algn="r" defTabSz="797682">
              <a:buClr>
                <a:srgbClr val="9FBFC3"/>
              </a:buClr>
              <a:buSzPct val="120000"/>
              <a:defRPr/>
            </a:pPr>
            <a:endParaRPr lang="it-IT" sz="1400" dirty="0">
              <a:latin typeface="Bahnschrift SemiCondensed" panose="020B0502040204020203" pitchFamily="34" charset="0"/>
            </a:endParaRPr>
          </a:p>
          <a:p>
            <a:pPr algn="r" defTabSz="797682">
              <a:buClr>
                <a:srgbClr val="025FAB"/>
              </a:buClr>
              <a:buSzPct val="120000"/>
              <a:defRPr/>
            </a:pPr>
            <a:r>
              <a:rPr lang="it-IT" sz="14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NON È UN PRODOTTO ASSICURATIVO</a:t>
            </a:r>
          </a:p>
          <a:p>
            <a:pPr algn="r" defTabSz="797682">
              <a:buClr>
                <a:srgbClr val="9FBFC3"/>
              </a:buClr>
              <a:buSzPct val="120000"/>
              <a:defRPr/>
            </a:pPr>
            <a:endParaRPr lang="it-IT" sz="1400" dirty="0">
              <a:latin typeface="Bahnschrift SemiCondensed" panose="020B0502040204020203" pitchFamily="34" charset="0"/>
            </a:endParaRPr>
          </a:p>
          <a:p>
            <a:pPr algn="r" defTabSz="797682">
              <a:buClr>
                <a:srgbClr val="9FBFC3"/>
              </a:buClr>
              <a:buSzPct val="120000"/>
              <a:defRPr/>
            </a:pPr>
            <a:endParaRPr lang="it-IT" sz="1400" dirty="0">
              <a:latin typeface="Bahnschrift SemiCondensed" panose="020B0502040204020203" pitchFamily="34" charset="0"/>
            </a:endParaRPr>
          </a:p>
          <a:p>
            <a:pPr algn="r" defTabSz="797682">
              <a:buClr>
                <a:srgbClr val="025FAB"/>
              </a:buClr>
              <a:buSzPct val="120000"/>
              <a:defRPr/>
            </a:pPr>
            <a:r>
              <a:rPr lang="it-IT" sz="14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NON È UN SERVIZIO SOLAMENTE DIGITALE</a:t>
            </a:r>
          </a:p>
          <a:p>
            <a:pPr algn="r" defTabSz="797682">
              <a:buClr>
                <a:srgbClr val="025FAB"/>
              </a:buClr>
              <a:buSzPct val="120000"/>
              <a:defRPr/>
            </a:pPr>
            <a:endParaRPr lang="it-IT" sz="1400" b="1" dirty="0">
              <a:solidFill>
                <a:srgbClr val="025FAB"/>
              </a:solidFill>
              <a:latin typeface="Bahnschrift SemiCondensed" panose="020B0502040204020203" pitchFamily="34" charset="0"/>
            </a:endParaRPr>
          </a:p>
          <a:p>
            <a:pPr algn="r" defTabSz="797682">
              <a:buClr>
                <a:srgbClr val="025FAB"/>
              </a:buClr>
              <a:buSzPct val="120000"/>
              <a:defRPr/>
            </a:pPr>
            <a:endParaRPr lang="it-IT" sz="1400" b="1" dirty="0">
              <a:solidFill>
                <a:srgbClr val="025FAB"/>
              </a:solidFill>
              <a:latin typeface="Bahnschrift SemiCondensed" panose="020B0502040204020203" pitchFamily="34" charset="0"/>
            </a:endParaRPr>
          </a:p>
          <a:p>
            <a:pPr algn="r" defTabSz="797682">
              <a:buClr>
                <a:srgbClr val="025FAB"/>
              </a:buClr>
              <a:buSzPct val="120000"/>
              <a:defRPr/>
            </a:pPr>
            <a:endParaRPr lang="it-IT" sz="1400" b="1" dirty="0">
              <a:solidFill>
                <a:srgbClr val="025FAB"/>
              </a:solidFill>
              <a:latin typeface="Bahnschrift SemiCondensed" panose="020B0502040204020203" pitchFamily="34" charset="0"/>
            </a:endParaRPr>
          </a:p>
          <a:p>
            <a:pPr algn="r" defTabSz="797682">
              <a:buClr>
                <a:srgbClr val="025FAB"/>
              </a:buClr>
              <a:buSzPct val="120000"/>
              <a:defRPr/>
            </a:pPr>
            <a:r>
              <a:rPr lang="it-IT" sz="14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NON È UNO STRUMENTO UGUALE PER TUTTI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6E9133-665B-5492-BA9C-0526D8C9C160}"/>
              </a:ext>
            </a:extLst>
          </p:cNvPr>
          <p:cNvSpPr txBox="1"/>
          <p:nvPr/>
        </p:nvSpPr>
        <p:spPr>
          <a:xfrm>
            <a:off x="5212871" y="2445127"/>
            <a:ext cx="6157940" cy="3312201"/>
          </a:xfrm>
          <a:prstGeom prst="rect">
            <a:avLst/>
          </a:prstGeom>
          <a:noFill/>
        </p:spPr>
        <p:txBody>
          <a:bodyPr wrap="square" lIns="79768" tIns="39884" rIns="79768" bIns="39884" rtlCol="0" anchor="t">
            <a:spAutoFit/>
          </a:bodyPr>
          <a:lstStyle/>
          <a:p>
            <a:pPr defTabSz="797682">
              <a:buClr>
                <a:srgbClr val="F4F4F5"/>
              </a:buClr>
              <a:buSzPct val="120000"/>
              <a:defRPr/>
            </a:pPr>
            <a:r>
              <a:rPr lang="it-IT" sz="1400" b="1" dirty="0">
                <a:solidFill>
                  <a:srgbClr val="F4F4F5"/>
                </a:solidFill>
                <a:latin typeface="Bahnschrift SemiCondensed" panose="020B0502040204020203" pitchFamily="34" charset="0"/>
              </a:rPr>
              <a:t>È UNA CARTA </a:t>
            </a:r>
            <a:r>
              <a:rPr lang="it-IT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che ti offre l’accesso alla piattaforma* di Digital Health di Blue Health Center, il primo centro sanitario digitale nato in Piemonte ad offrire un servizio profilato di prevenzione e cura.</a:t>
            </a:r>
          </a:p>
          <a:p>
            <a:pPr defTabSz="797682">
              <a:buClr>
                <a:srgbClr val="9FBFC3"/>
              </a:buClr>
              <a:buSzPct val="120000"/>
              <a:defRPr/>
            </a:pPr>
            <a:endParaRPr lang="it-IT" sz="14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defTabSz="797682">
              <a:buClr>
                <a:srgbClr val="F4F4F5"/>
              </a:buClr>
              <a:buSzPct val="120000"/>
              <a:defRPr/>
            </a:pPr>
            <a:r>
              <a:rPr lang="it-IT" sz="1400" b="1" dirty="0">
                <a:solidFill>
                  <a:srgbClr val="F4F4F5"/>
                </a:solidFill>
                <a:latin typeface="Bahnschrift SemiCondensed" panose="020B0502040204020203" pitchFamily="34" charset="0"/>
              </a:rPr>
              <a:t>È UNA CARTA </a:t>
            </a:r>
            <a:r>
              <a:rPr lang="it-IT" sz="1400" dirty="0">
                <a:solidFill>
                  <a:srgbClr val="F4F4F5"/>
                </a:solidFill>
                <a:latin typeface="Bahnschrift SemiCondensed" panose="020B0502040204020203" pitchFamily="34" charset="0"/>
              </a:rPr>
              <a:t>personalizzata per la cura ed il benessere, per prendersi cura della propria salute a 360°.</a:t>
            </a:r>
          </a:p>
          <a:p>
            <a:pPr defTabSz="797682">
              <a:buClr>
                <a:srgbClr val="F4F4F5"/>
              </a:buClr>
              <a:buSzPct val="120000"/>
              <a:defRPr/>
            </a:pPr>
            <a:endParaRPr lang="it-IT" sz="14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defTabSz="797682">
              <a:buClr>
                <a:srgbClr val="F4F4F5"/>
              </a:buClr>
              <a:buSzPct val="120000"/>
              <a:defRPr/>
            </a:pPr>
            <a:r>
              <a:rPr lang="it-IT" sz="1400" b="1" dirty="0">
                <a:solidFill>
                  <a:srgbClr val="F4F4F5"/>
                </a:solidFill>
                <a:latin typeface="Bahnschrift SemiCondensed" panose="020B0502040204020203" pitchFamily="34" charset="0"/>
              </a:rPr>
              <a:t>È UNA CARTA </a:t>
            </a:r>
            <a:r>
              <a:rPr lang="it-IT" sz="1400" dirty="0">
                <a:solidFill>
                  <a:srgbClr val="F4F4F5"/>
                </a:solidFill>
                <a:latin typeface="Bahnschrift SemiCondensed" panose="020B0502040204020203" pitchFamily="34" charset="0"/>
              </a:rPr>
              <a:t>che ti da' accesso ad un network di oltre 6000 strutture fisiche convenzionate in tutta Italia e servizi di prossimità, ad esempio invio del medico a domicilio.</a:t>
            </a:r>
          </a:p>
          <a:p>
            <a:pPr defTabSz="797682">
              <a:buClr>
                <a:srgbClr val="9FBFC3"/>
              </a:buClr>
              <a:buSzPct val="120000"/>
              <a:defRPr/>
            </a:pPr>
            <a:endParaRPr lang="it-IT" sz="14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  <a:p>
            <a:pPr defTabSz="797682">
              <a:buClr>
                <a:srgbClr val="F4F4F5"/>
              </a:buClr>
              <a:buSzPct val="120000"/>
              <a:defRPr/>
            </a:pPr>
            <a:r>
              <a:rPr lang="it-IT" sz="1400" b="1" dirty="0">
                <a:solidFill>
                  <a:srgbClr val="F4F4F5"/>
                </a:solidFill>
                <a:latin typeface="Bahnschrift SemiCondensed" panose="020B0502040204020203" pitchFamily="34" charset="0"/>
              </a:rPr>
              <a:t>È UNO STRUMENTO PER TUTTA LA FAMIGLIA. </a:t>
            </a:r>
            <a:r>
              <a:rPr lang="it-IT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Permette di gestire con facilità le esigenze di salute di tutto il nucleo familiare, offrendo percorsi di cura e prevenzione personalizzati e ai partner di business pacchetti regolabili in base alle esigenze.</a:t>
            </a:r>
          </a:p>
          <a:p>
            <a:pPr marL="288000" defTabSz="797682">
              <a:buClr>
                <a:srgbClr val="9FBFC3"/>
              </a:buClr>
              <a:buSzPct val="120000"/>
              <a:defRPr/>
            </a:pPr>
            <a:endParaRPr lang="it-IT" sz="14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05212D-5773-AD75-B39A-298E149A378A}"/>
              </a:ext>
            </a:extLst>
          </p:cNvPr>
          <p:cNvSpPr txBox="1"/>
          <p:nvPr/>
        </p:nvSpPr>
        <p:spPr>
          <a:xfrm>
            <a:off x="1921951" y="1849110"/>
            <a:ext cx="2475955" cy="523220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defTabSz="797723">
              <a:defRPr/>
            </a:pPr>
            <a:r>
              <a:rPr lang="it-IT" sz="2800" b="1" dirty="0">
                <a:solidFill>
                  <a:srgbClr val="025FAB"/>
                </a:solidFill>
                <a:latin typeface="Corbel" panose="020B0503020204020204" pitchFamily="34" charset="0"/>
              </a:rPr>
              <a:t>Cosa NON È</a:t>
            </a:r>
          </a:p>
        </p:txBody>
      </p:sp>
      <p:sp>
        <p:nvSpPr>
          <p:cNvPr id="11" name="Mostrina 17">
            <a:extLst>
              <a:ext uri="{FF2B5EF4-FFF2-40B4-BE49-F238E27FC236}">
                <a16:creationId xmlns:a16="http://schemas.microsoft.com/office/drawing/2014/main" id="{CD748AB4-F8CC-4DA9-11E9-DD534695E92F}"/>
              </a:ext>
            </a:extLst>
          </p:cNvPr>
          <p:cNvSpPr/>
          <p:nvPr/>
        </p:nvSpPr>
        <p:spPr>
          <a:xfrm rot="5400000">
            <a:off x="5295373" y="1921839"/>
            <a:ext cx="377251" cy="377764"/>
          </a:xfrm>
          <a:prstGeom prst="chevron">
            <a:avLst>
              <a:gd name="adj" fmla="val 470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999DAF-D065-23C9-63AE-10F125B14CC1}"/>
              </a:ext>
            </a:extLst>
          </p:cNvPr>
          <p:cNvSpPr txBox="1"/>
          <p:nvPr/>
        </p:nvSpPr>
        <p:spPr>
          <a:xfrm>
            <a:off x="5734520" y="1849111"/>
            <a:ext cx="235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defRPr/>
            </a:pPr>
            <a:r>
              <a:rPr lang="it-IT" sz="2800" b="1" dirty="0">
                <a:solidFill>
                  <a:schemeClr val="bg1"/>
                </a:solidFill>
                <a:latin typeface="Corbel" panose="020B0503020204020204" pitchFamily="34" charset="0"/>
              </a:rPr>
              <a:t>Cosa È</a:t>
            </a:r>
          </a:p>
        </p:txBody>
      </p:sp>
      <p:sp>
        <p:nvSpPr>
          <p:cNvPr id="13" name="Segno di moltiplicazione 12">
            <a:extLst>
              <a:ext uri="{FF2B5EF4-FFF2-40B4-BE49-F238E27FC236}">
                <a16:creationId xmlns:a16="http://schemas.microsoft.com/office/drawing/2014/main" id="{6A975C20-14E0-0EFC-4ADE-65EFBEB8579C}"/>
              </a:ext>
            </a:extLst>
          </p:cNvPr>
          <p:cNvSpPr/>
          <p:nvPr/>
        </p:nvSpPr>
        <p:spPr>
          <a:xfrm>
            <a:off x="1399485" y="1839315"/>
            <a:ext cx="550097" cy="542811"/>
          </a:xfrm>
          <a:prstGeom prst="mathMultiply">
            <a:avLst/>
          </a:prstGeom>
          <a:solidFill>
            <a:srgbClr val="025F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4" name="object 44">
            <a:extLst>
              <a:ext uri="{FF2B5EF4-FFF2-40B4-BE49-F238E27FC236}">
                <a16:creationId xmlns:a16="http://schemas.microsoft.com/office/drawing/2014/main" id="{91C64B1C-B74F-F5DC-22C5-C6E28C0C0998}"/>
              </a:ext>
            </a:extLst>
          </p:cNvPr>
          <p:cNvSpPr txBox="1"/>
          <p:nvPr/>
        </p:nvSpPr>
        <p:spPr>
          <a:xfrm>
            <a:off x="962757" y="598509"/>
            <a:ext cx="6048000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PERCHÉ LA NOSTRA OFFERING È DIFFERENTE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1A8C4F9-5A1F-450D-224F-999EDB96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866" y="5995776"/>
            <a:ext cx="1091295" cy="2564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CFDE5E-EA8D-FD76-3B6B-D6D48B803033}"/>
              </a:ext>
            </a:extLst>
          </p:cNvPr>
          <p:cNvSpPr txBox="1"/>
          <p:nvPr/>
        </p:nvSpPr>
        <p:spPr>
          <a:xfrm>
            <a:off x="795343" y="5760399"/>
            <a:ext cx="611305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  <a:latin typeface="Bahnschrift SemiCondensed" panose="020B0502040204020203" pitchFamily="34" charset="0"/>
                <a:ea typeface="Lato" panose="020F0502020204030203" pitchFamily="34" charset="0"/>
                <a:cs typeface="Lato" panose="020F0502020204030203" pitchFamily="34" charset="0"/>
              </a:rPr>
              <a:t>*  La Piattaforma è di proprietà di Blue Health Center S.r.l, con sede legale in Via Santa Maria n. 11 C.F. e P. IVA 12853460017, N. R.E.A. Torino N. 1320986, società con un unico socio: Blue Assistance S.p.A. - società soggetta ad attività di direzione e coordinamento della società Reale Mutua di Assicurazioni.</a:t>
            </a:r>
          </a:p>
        </p:txBody>
      </p:sp>
    </p:spTree>
    <p:extLst>
      <p:ext uri="{BB962C8B-B14F-4D97-AF65-F5344CB8AC3E}">
        <p14:creationId xmlns:p14="http://schemas.microsoft.com/office/powerpoint/2010/main" val="323740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5" name="Immagine 4" descr="Uomo che si consulta con uno psichiatra">
            <a:extLst>
              <a:ext uri="{FF2B5EF4-FFF2-40B4-BE49-F238E27FC236}">
                <a16:creationId xmlns:a16="http://schemas.microsoft.com/office/drawing/2014/main" id="{D768D437-1D5D-57C9-EF5F-959BF6EE70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3569"/>
            <a:ext cx="6935353" cy="6483350"/>
          </a:xfrm>
          <a:prstGeom prst="rect">
            <a:avLst/>
          </a:prstGeom>
        </p:spPr>
      </p:pic>
      <p:sp>
        <p:nvSpPr>
          <p:cNvPr id="7" name="object 44">
            <a:extLst>
              <a:ext uri="{FF2B5EF4-FFF2-40B4-BE49-F238E27FC236}">
                <a16:creationId xmlns:a16="http://schemas.microsoft.com/office/drawing/2014/main" id="{9C226A02-AB6A-673E-6B6E-A4FAC6CD071C}"/>
              </a:ext>
            </a:extLst>
          </p:cNvPr>
          <p:cNvSpPr txBox="1"/>
          <p:nvPr/>
        </p:nvSpPr>
        <p:spPr>
          <a:xfrm>
            <a:off x="962757" y="598509"/>
            <a:ext cx="6048000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PERCHÉ LA NOSTRA OFFERING È DIFFERENTE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5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BC6173C-00B3-64A0-9ED7-7AE033507350}"/>
              </a:ext>
            </a:extLst>
          </p:cNvPr>
          <p:cNvSpPr/>
          <p:nvPr/>
        </p:nvSpPr>
        <p:spPr>
          <a:xfrm>
            <a:off x="841999" y="3755099"/>
            <a:ext cx="3564000" cy="2073617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D294BF69-E9B8-DD6D-8A6E-537BF21D2AD2}"/>
              </a:ext>
            </a:extLst>
          </p:cNvPr>
          <p:cNvSpPr txBox="1">
            <a:spLocks/>
          </p:cNvSpPr>
          <p:nvPr/>
        </p:nvSpPr>
        <p:spPr>
          <a:xfrm>
            <a:off x="1086486" y="4182972"/>
            <a:ext cx="3075026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  <a:defRPr/>
            </a:pPr>
            <a:r>
              <a:rPr lang="it-IT" sz="1800" b="1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ORIENTA</a:t>
            </a:r>
          </a:p>
          <a:p>
            <a:pPr marL="0" indent="0" defTabSz="79772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piattaforma indirizza l’utente nell’identificare i corretti percorsi leg</a:t>
            </a:r>
            <a:r>
              <a:rPr lang="it-IT" sz="1400" b="1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ati alla salute</a:t>
            </a:r>
            <a:r>
              <a:rPr lang="it-IT" sz="1400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</a:t>
            </a:r>
            <a:endParaRPr lang="it-IT" sz="1400" b="1" spc="-9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83980FF-3D8F-B629-3716-2DE08EB524F9}"/>
              </a:ext>
            </a:extLst>
          </p:cNvPr>
          <p:cNvSpPr/>
          <p:nvPr/>
        </p:nvSpPr>
        <p:spPr>
          <a:xfrm>
            <a:off x="4394074" y="3755099"/>
            <a:ext cx="3564000" cy="2073617"/>
          </a:xfrm>
          <a:prstGeom prst="rect">
            <a:avLst/>
          </a:prstGeom>
          <a:solidFill>
            <a:srgbClr val="327ED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9D24E34A-1C80-A357-D97C-6E8324AB72D9}"/>
              </a:ext>
            </a:extLst>
          </p:cNvPr>
          <p:cNvSpPr txBox="1">
            <a:spLocks/>
          </p:cNvSpPr>
          <p:nvPr/>
        </p:nvSpPr>
        <p:spPr>
          <a:xfrm>
            <a:off x="4638561" y="4185091"/>
            <a:ext cx="3319513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  <a:defRPr/>
            </a:pPr>
            <a:r>
              <a:rPr lang="it-IT" sz="1800" b="1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ORGANIZZA</a:t>
            </a:r>
          </a:p>
          <a:p>
            <a:pPr marL="0" indent="0" defTabSz="79772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piattaforma consente all’utente di </a:t>
            </a:r>
            <a:r>
              <a:rPr lang="it-IT" sz="1400" b="1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organizzare e digitalizzare </a:t>
            </a:r>
            <a:r>
              <a:rPr lang="it-IT" sz="1400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gestione della salute di tutta la famiglia.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A26E590-2D7C-C842-A6D0-2A6E534D69ED}"/>
              </a:ext>
            </a:extLst>
          </p:cNvPr>
          <p:cNvSpPr/>
          <p:nvPr/>
        </p:nvSpPr>
        <p:spPr>
          <a:xfrm>
            <a:off x="7958075" y="3755099"/>
            <a:ext cx="3564000" cy="20736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187576A4-C36D-A6C1-C32D-1AF32792FF05}"/>
              </a:ext>
            </a:extLst>
          </p:cNvPr>
          <p:cNvSpPr txBox="1">
            <a:spLocks/>
          </p:cNvSpPr>
          <p:nvPr/>
        </p:nvSpPr>
        <p:spPr>
          <a:xfrm>
            <a:off x="8202562" y="4185091"/>
            <a:ext cx="3168249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  <a:defRPr/>
            </a:pPr>
            <a:r>
              <a:rPr lang="it-IT" sz="1800" b="1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EROGA</a:t>
            </a:r>
          </a:p>
          <a:p>
            <a:pPr marL="0" indent="0" defTabSz="79772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  <a:defRPr/>
            </a:pPr>
            <a:r>
              <a:rPr lang="it-IT" sz="1400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La piattaforma può erogare servizi </a:t>
            </a:r>
            <a:r>
              <a:rPr lang="it-IT" sz="1400" b="1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di natura sanitaria</a:t>
            </a:r>
            <a:r>
              <a:rPr lang="it-IT" sz="1400" spc="-9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direttamente all’utente finale.</a:t>
            </a:r>
          </a:p>
        </p:txBody>
      </p:sp>
      <p:pic>
        <p:nvPicPr>
          <p:cNvPr id="22" name="Immagine 21" descr="Operatore sanitario che digita su una tastiera">
            <a:extLst>
              <a:ext uri="{FF2B5EF4-FFF2-40B4-BE49-F238E27FC236}">
                <a16:creationId xmlns:a16="http://schemas.microsoft.com/office/drawing/2014/main" id="{B2F54D68-A05A-188E-211B-1FC63C9A7C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074" y="1845732"/>
            <a:ext cx="3564001" cy="1907826"/>
          </a:xfrm>
          <a:prstGeom prst="rect">
            <a:avLst/>
          </a:prstGeom>
        </p:spPr>
      </p:pic>
      <p:pic>
        <p:nvPicPr>
          <p:cNvPr id="23" name="Immagine 22" descr="Telemedicina con quattro medici">
            <a:extLst>
              <a:ext uri="{FF2B5EF4-FFF2-40B4-BE49-F238E27FC236}">
                <a16:creationId xmlns:a16="http://schemas.microsoft.com/office/drawing/2014/main" id="{45E6D315-28DC-B590-7673-201D83CF75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075" y="1845731"/>
            <a:ext cx="3565891" cy="1907826"/>
          </a:xfrm>
          <a:prstGeom prst="rect">
            <a:avLst/>
          </a:prstGeom>
        </p:spPr>
      </p:pic>
      <p:pic>
        <p:nvPicPr>
          <p:cNvPr id="24" name="Immagine 23" descr="Medico con stetoscopio">
            <a:extLst>
              <a:ext uri="{FF2B5EF4-FFF2-40B4-BE49-F238E27FC236}">
                <a16:creationId xmlns:a16="http://schemas.microsoft.com/office/drawing/2014/main" id="{9BED7E64-FC1F-91E3-CA90-F99A22967D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999" y="1845732"/>
            <a:ext cx="3550184" cy="19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5F849F9-DBA8-6DAD-5FCC-4F620AD012E1}"/>
              </a:ext>
            </a:extLst>
          </p:cNvPr>
          <p:cNvSpPr/>
          <p:nvPr/>
        </p:nvSpPr>
        <p:spPr>
          <a:xfrm>
            <a:off x="-1" y="3086"/>
            <a:ext cx="6935353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9" name="Immagine 8" descr="Uomo che si consulta con uno psichiatra">
            <a:extLst>
              <a:ext uri="{FF2B5EF4-FFF2-40B4-BE49-F238E27FC236}">
                <a16:creationId xmlns:a16="http://schemas.microsoft.com/office/drawing/2014/main" id="{50AF3A88-6DB8-1E23-BF2E-6B174E0349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7070"/>
            <a:ext cx="6935353" cy="6483350"/>
          </a:xfrm>
          <a:prstGeom prst="rect">
            <a:avLst/>
          </a:prstGeom>
        </p:spPr>
      </p:pic>
      <p:sp>
        <p:nvSpPr>
          <p:cNvPr id="10" name="object 44">
            <a:extLst>
              <a:ext uri="{FF2B5EF4-FFF2-40B4-BE49-F238E27FC236}">
                <a16:creationId xmlns:a16="http://schemas.microsoft.com/office/drawing/2014/main" id="{64AF3A15-F9A3-AD63-E3F5-32CB9EC9CC4E}"/>
              </a:ext>
            </a:extLst>
          </p:cNvPr>
          <p:cNvSpPr txBox="1"/>
          <p:nvPr/>
        </p:nvSpPr>
        <p:spPr>
          <a:xfrm>
            <a:off x="962757" y="598509"/>
            <a:ext cx="6048000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PERCHÉ LA NOSTRA OFFERING È DIFFERENTE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DE039AE8-6861-0640-1C1C-C1608702FC9A}"/>
              </a:ext>
            </a:extLst>
          </p:cNvPr>
          <p:cNvSpPr/>
          <p:nvPr/>
        </p:nvSpPr>
        <p:spPr>
          <a:xfrm>
            <a:off x="6928312" y="1092"/>
            <a:ext cx="4593763" cy="5700103"/>
          </a:xfrm>
          <a:prstGeom prst="rect">
            <a:avLst/>
          </a:prstGeom>
          <a:solidFill>
            <a:srgbClr val="F4F4F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E04BCEE1-12C5-9CCC-3527-7B2D42ED7472}"/>
              </a:ext>
            </a:extLst>
          </p:cNvPr>
          <p:cNvSpPr/>
          <p:nvPr/>
        </p:nvSpPr>
        <p:spPr>
          <a:xfrm>
            <a:off x="841999" y="1563767"/>
            <a:ext cx="10680076" cy="43240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0" y="5995767"/>
            <a:ext cx="1365056" cy="307145"/>
            <a:chOff x="11128336" y="6871827"/>
            <a:chExt cx="1564794" cy="352087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42" y="6871838"/>
              <a:ext cx="230888" cy="35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627BD0C-1DE5-F169-3893-4ECF848F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6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Segnaposto testo 6">
            <a:extLst>
              <a:ext uri="{FF2B5EF4-FFF2-40B4-BE49-F238E27FC236}">
                <a16:creationId xmlns:a16="http://schemas.microsoft.com/office/drawing/2014/main" id="{AC476C86-BC26-5610-D817-91F5C4E3BE06}"/>
              </a:ext>
            </a:extLst>
          </p:cNvPr>
          <p:cNvSpPr txBox="1">
            <a:spLocks/>
          </p:cNvSpPr>
          <p:nvPr/>
        </p:nvSpPr>
        <p:spPr>
          <a:xfrm>
            <a:off x="1727667" y="4020028"/>
            <a:ext cx="4258325" cy="18678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spcAft>
                <a:spcPts val="1800"/>
              </a:spcAft>
              <a:buClr>
                <a:srgbClr val="9FBFC3"/>
              </a:buClr>
              <a:buNone/>
              <a:defRPr/>
            </a:pPr>
            <a:r>
              <a:rPr lang="it-IT" sz="1600" dirty="0">
                <a:solidFill>
                  <a:srgbClr val="333333"/>
                </a:solidFill>
                <a:latin typeface="Bahnschrift SemiCondensed" panose="020B0502040204020203" pitchFamily="34" charset="0"/>
              </a:rPr>
              <a:t>Soluzione digitale con un </a:t>
            </a:r>
            <a:r>
              <a:rPr lang="it-IT" sz="16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network fisico </a:t>
            </a:r>
            <a:r>
              <a:rPr lang="it-IT" sz="1600" dirty="0">
                <a:solidFill>
                  <a:srgbClr val="333333"/>
                </a:solidFill>
                <a:latin typeface="Bahnschrift SemiCondensed" panose="020B0502040204020203" pitchFamily="34" charset="0"/>
              </a:rPr>
              <a:t>di oltre 5000 strutture convenzionate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spcAft>
                <a:spcPts val="1800"/>
              </a:spcAft>
              <a:buClr>
                <a:srgbClr val="9FBFC3"/>
              </a:buClr>
              <a:buNone/>
              <a:defRPr/>
            </a:pPr>
            <a:r>
              <a:rPr lang="it-IT" sz="1600" dirty="0">
                <a:solidFill>
                  <a:srgbClr val="333333"/>
                </a:solidFill>
                <a:latin typeface="Bahnschrift SemiCondensed" panose="020B0502040204020203" pitchFamily="34" charset="0"/>
              </a:rPr>
              <a:t>Un portale </a:t>
            </a:r>
            <a:r>
              <a:rPr lang="it-IT" sz="16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semplice ed intuitivo </a:t>
            </a:r>
            <a:r>
              <a:rPr lang="it-IT" sz="1600" dirty="0">
                <a:solidFill>
                  <a:srgbClr val="333333"/>
                </a:solidFill>
                <a:latin typeface="Bahnschrift SemiCondensed" panose="020B0502040204020203" pitchFamily="34" charset="0"/>
              </a:rPr>
              <a:t>per l’utente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spcAft>
                <a:spcPts val="1800"/>
              </a:spcAft>
              <a:buClr>
                <a:srgbClr val="9FBFC3"/>
              </a:buClr>
              <a:buNone/>
              <a:defRPr/>
            </a:pPr>
            <a:r>
              <a:rPr lang="it-IT" sz="1600" dirty="0">
                <a:solidFill>
                  <a:srgbClr val="333333"/>
                </a:solidFill>
                <a:latin typeface="Bahnschrift SemiCondensed" panose="020B0502040204020203" pitchFamily="34" charset="0"/>
              </a:rPr>
              <a:t>Accesso da </a:t>
            </a:r>
            <a:r>
              <a:rPr lang="it-IT" sz="1600" b="1" dirty="0">
                <a:solidFill>
                  <a:srgbClr val="025FAB"/>
                </a:solidFill>
                <a:latin typeface="Bahnschrift SemiCondensed" panose="020B0502040204020203" pitchFamily="34" charset="0"/>
              </a:rPr>
              <a:t>qualsiasi dispositivo </a:t>
            </a:r>
            <a:r>
              <a:rPr lang="it-IT" sz="1600" dirty="0">
                <a:solidFill>
                  <a:srgbClr val="333333"/>
                </a:solidFill>
                <a:latin typeface="Bahnschrift SemiCondensed" panose="020B0502040204020203" pitchFamily="34" charset="0"/>
              </a:rPr>
              <a:t>(Desktop e Mobile)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B3D3866-4F5E-4411-457F-F881B960E5E1}"/>
              </a:ext>
            </a:extLst>
          </p:cNvPr>
          <p:cNvGrpSpPr/>
          <p:nvPr/>
        </p:nvGrpSpPr>
        <p:grpSpPr>
          <a:xfrm>
            <a:off x="1262668" y="4681179"/>
            <a:ext cx="360000" cy="360000"/>
            <a:chOff x="7724426" y="509774"/>
            <a:chExt cx="360000" cy="360000"/>
          </a:xfrm>
          <a:solidFill>
            <a:srgbClr val="025FAB"/>
          </a:solidFill>
        </p:grpSpPr>
        <p:pic>
          <p:nvPicPr>
            <p:cNvPr id="7" name="Elemento grafico 6" descr="Medico con riempimento a tinta unita">
              <a:extLst>
                <a:ext uri="{FF2B5EF4-FFF2-40B4-BE49-F238E27FC236}">
                  <a16:creationId xmlns:a16="http://schemas.microsoft.com/office/drawing/2014/main" id="{9AE77971-4418-7D07-DB53-FE9F3D855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9426" y="598509"/>
              <a:ext cx="150000" cy="150000"/>
            </a:xfrm>
            <a:prstGeom prst="rect">
              <a:avLst/>
            </a:prstGeom>
          </p:spPr>
        </p:pic>
        <p:pic>
          <p:nvPicPr>
            <p:cNvPr id="18" name="Elemento grafico 17" descr="Monitor con riempimento a tinta unita">
              <a:extLst>
                <a:ext uri="{FF2B5EF4-FFF2-40B4-BE49-F238E27FC236}">
                  <a16:creationId xmlns:a16="http://schemas.microsoft.com/office/drawing/2014/main" id="{7D84A1C4-640F-075D-8C7A-0FA2A756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4426" y="509774"/>
              <a:ext cx="360000" cy="360000"/>
            </a:xfrm>
            <a:prstGeom prst="rect">
              <a:avLst/>
            </a:prstGeom>
          </p:spPr>
        </p:pic>
      </p:grpSp>
      <p:pic>
        <p:nvPicPr>
          <p:cNvPr id="21" name="Elemento grafico 20" descr="Smartphone con riempimento a tinta unita">
            <a:extLst>
              <a:ext uri="{FF2B5EF4-FFF2-40B4-BE49-F238E27FC236}">
                <a16:creationId xmlns:a16="http://schemas.microsoft.com/office/drawing/2014/main" id="{E46FC928-A666-00A2-94C1-30611EEF27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2668" y="5177510"/>
            <a:ext cx="360000" cy="360000"/>
          </a:xfrm>
          <a:prstGeom prst="rect">
            <a:avLst/>
          </a:prstGeom>
        </p:spPr>
      </p:pic>
      <p:pic>
        <p:nvPicPr>
          <p:cNvPr id="24" name="Elemento grafico 23" descr="Stetoscopio con riempimento a tinta unita">
            <a:extLst>
              <a:ext uri="{FF2B5EF4-FFF2-40B4-BE49-F238E27FC236}">
                <a16:creationId xmlns:a16="http://schemas.microsoft.com/office/drawing/2014/main" id="{48F72554-2448-11BF-C0E5-80965F316F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5318" y="4112640"/>
            <a:ext cx="387350" cy="387350"/>
          </a:xfrm>
          <a:prstGeom prst="rect">
            <a:avLst/>
          </a:prstGeom>
        </p:spPr>
      </p:pic>
      <p:sp>
        <p:nvSpPr>
          <p:cNvPr id="43" name="Segnaposto testo 6">
            <a:extLst>
              <a:ext uri="{FF2B5EF4-FFF2-40B4-BE49-F238E27FC236}">
                <a16:creationId xmlns:a16="http://schemas.microsoft.com/office/drawing/2014/main" id="{D0F9D6B7-44A4-A52C-2199-FB630AD757E5}"/>
              </a:ext>
            </a:extLst>
          </p:cNvPr>
          <p:cNvSpPr txBox="1">
            <a:spLocks/>
          </p:cNvSpPr>
          <p:nvPr/>
        </p:nvSpPr>
        <p:spPr>
          <a:xfrm>
            <a:off x="1171993" y="2421013"/>
            <a:ext cx="4931227" cy="420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570" dirty="0">
                <a:solidFill>
                  <a:srgbClr val="333333"/>
                </a:solidFill>
                <a:latin typeface="Bahnschrift" panose="020B0502040204020203" pitchFamily="34" charset="0"/>
              </a:rPr>
              <a:t>Un’unica piattaforma che comprende </a:t>
            </a:r>
            <a:r>
              <a:rPr lang="it-IT" sz="1570" b="1" dirty="0">
                <a:solidFill>
                  <a:srgbClr val="025FAB"/>
                </a:solidFill>
                <a:latin typeface="Bahnschrift" panose="020B0502040204020203" pitchFamily="34" charset="0"/>
              </a:rPr>
              <a:t>una vasta gamma di servizi</a:t>
            </a:r>
            <a:r>
              <a:rPr lang="it-IT" sz="1570" dirty="0">
                <a:solidFill>
                  <a:srgbClr val="333333"/>
                </a:solidFill>
                <a:latin typeface="Bahnschrift" panose="020B0502040204020203" pitchFamily="34" charset="0"/>
              </a:rPr>
              <a:t>, progettata per semplificare l'esperienza del paziente e fornire un percorso di cura personalizzato.</a:t>
            </a:r>
          </a:p>
        </p:txBody>
      </p:sp>
      <p:pic>
        <p:nvPicPr>
          <p:cNvPr id="47" name="Immagine 46" descr="Immagine che contiene persona, automobile, Viso umano, vestiti&#10;&#10;Descrizione generata automaticamente">
            <a:extLst>
              <a:ext uri="{FF2B5EF4-FFF2-40B4-BE49-F238E27FC236}">
                <a16:creationId xmlns:a16="http://schemas.microsoft.com/office/drawing/2014/main" id="{3F8C3802-FBC3-211E-E754-547964D1137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352" y="1563767"/>
            <a:ext cx="4586722" cy="4321073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65F7613-8425-28B2-6FE9-2530C4E9CEAE}"/>
              </a:ext>
            </a:extLst>
          </p:cNvPr>
          <p:cNvSpPr txBox="1"/>
          <p:nvPr/>
        </p:nvSpPr>
        <p:spPr>
          <a:xfrm>
            <a:off x="1171995" y="1965970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025FAB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I PRINCIPALI VANTAGGI</a:t>
            </a:r>
          </a:p>
        </p:txBody>
      </p:sp>
    </p:spTree>
    <p:extLst>
      <p:ext uri="{BB962C8B-B14F-4D97-AF65-F5344CB8AC3E}">
        <p14:creationId xmlns:p14="http://schemas.microsoft.com/office/powerpoint/2010/main" val="402228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49E8A67-C08B-1D35-09DF-117BEAA1DE9A}"/>
              </a:ext>
            </a:extLst>
          </p:cNvPr>
          <p:cNvSpPr/>
          <p:nvPr/>
        </p:nvSpPr>
        <p:spPr>
          <a:xfrm>
            <a:off x="-1" y="3086"/>
            <a:ext cx="6935353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9" name="Immagine 8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2E9FE541-5D06-F2B2-A28F-57A08E41A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7172A487-868F-DD96-8204-7AFE8ED9D42B}"/>
              </a:ext>
            </a:extLst>
          </p:cNvPr>
          <p:cNvSpPr/>
          <p:nvPr/>
        </p:nvSpPr>
        <p:spPr>
          <a:xfrm>
            <a:off x="841999" y="1393879"/>
            <a:ext cx="10680076" cy="4056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id="{5AF0059B-1D59-A530-728F-C3A6F99E47DA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F9A13710-53D7-6B2B-B2E6-669216A924BE}"/>
              </a:ext>
            </a:extLst>
          </p:cNvPr>
          <p:cNvSpPr/>
          <p:nvPr/>
        </p:nvSpPr>
        <p:spPr>
          <a:xfrm>
            <a:off x="8294869" y="3495850"/>
            <a:ext cx="3235835" cy="1410591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F6A5EFEC-9C2E-F3CC-8AB6-31E8336605A4}"/>
              </a:ext>
            </a:extLst>
          </p:cNvPr>
          <p:cNvSpPr txBox="1">
            <a:spLocks/>
          </p:cNvSpPr>
          <p:nvPr/>
        </p:nvSpPr>
        <p:spPr>
          <a:xfrm>
            <a:off x="6546850" y="3814650"/>
            <a:ext cx="2385138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B2CFA28-139F-9F1B-15FD-1EE934882714}"/>
              </a:ext>
            </a:extLst>
          </p:cNvPr>
          <p:cNvGrpSpPr/>
          <p:nvPr/>
        </p:nvGrpSpPr>
        <p:grpSpPr>
          <a:xfrm>
            <a:off x="9447421" y="3701459"/>
            <a:ext cx="1488397" cy="937372"/>
            <a:chOff x="9648788" y="2081564"/>
            <a:chExt cx="1488397" cy="937372"/>
          </a:xfrm>
        </p:grpSpPr>
        <p:sp>
          <p:nvSpPr>
            <p:cNvPr id="22" name="Segnaposto testo 6">
              <a:extLst>
                <a:ext uri="{FF2B5EF4-FFF2-40B4-BE49-F238E27FC236}">
                  <a16:creationId xmlns:a16="http://schemas.microsoft.com/office/drawing/2014/main" id="{02EAF012-7B8B-3AFF-8556-37C5F71595C2}"/>
                </a:ext>
              </a:extLst>
            </p:cNvPr>
            <p:cNvSpPr txBox="1">
              <a:spLocks/>
            </p:cNvSpPr>
            <p:nvPr/>
          </p:nvSpPr>
          <p:spPr>
            <a:xfrm>
              <a:off x="10040143" y="2081564"/>
              <a:ext cx="1097042" cy="93737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97723">
                <a:lnSpc>
                  <a:spcPts val="1919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r>
                <a:rPr lang="it-IT" sz="1600" spc="-9" dirty="0">
                  <a:solidFill>
                    <a:srgbClr val="333333"/>
                  </a:solidFill>
                  <a:latin typeface="Bahnschrift SemiCondensed" panose="020B0502040204020203" pitchFamily="34" charset="0"/>
                  <a:cs typeface="Arial" panose="020B0604020202020204" pitchFamily="34" charset="0"/>
                </a:rPr>
                <a:t>Booking</a:t>
              </a:r>
            </a:p>
            <a:p>
              <a:pPr marL="0" indent="0" defTabSz="797723">
                <a:lnSpc>
                  <a:spcPts val="1919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endParaRPr lang="it-IT" sz="1600" spc="-9" dirty="0">
                <a:solidFill>
                  <a:srgbClr val="333333"/>
                </a:solidFill>
                <a:latin typeface="Bahnschrift SemiCondensed" panose="020B0502040204020203" pitchFamily="34" charset="0"/>
                <a:cs typeface="Arial" panose="020B0604020202020204" pitchFamily="34" charset="0"/>
              </a:endParaRPr>
            </a:p>
            <a:p>
              <a:pPr marL="0" indent="0" defTabSz="797723">
                <a:lnSpc>
                  <a:spcPts val="1919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r>
                <a:rPr lang="it-IT" sz="1600" spc="-9" dirty="0">
                  <a:solidFill>
                    <a:srgbClr val="333333"/>
                  </a:solidFill>
                  <a:latin typeface="Bahnschrift SemiCondensed" panose="020B0502040204020203" pitchFamily="34" charset="0"/>
                  <a:cs typeface="Arial" panose="020B0604020202020204" pitchFamily="34" charset="0"/>
                </a:rPr>
                <a:t>Nucleo</a:t>
              </a:r>
            </a:p>
            <a:p>
              <a:pPr marL="0" indent="0" defTabSz="797723">
                <a:lnSpc>
                  <a:spcPts val="1919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r>
                <a:rPr lang="it-IT" sz="1600" spc="-9" dirty="0">
                  <a:solidFill>
                    <a:srgbClr val="333333"/>
                  </a:solidFill>
                  <a:latin typeface="Bahnschrift SemiCondensed" panose="020B0502040204020203" pitchFamily="34" charset="0"/>
                  <a:cs typeface="Arial" panose="020B0604020202020204" pitchFamily="34" charset="0"/>
                </a:rPr>
                <a:t>familiare</a:t>
              </a:r>
              <a:endParaRPr lang="en-US" sz="1400" spc="-9" dirty="0">
                <a:solidFill>
                  <a:srgbClr val="333333"/>
                </a:solidFill>
                <a:latin typeface="Bahnschrift SemiCondensed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Elemento grafico 75" descr="Calendario mensile con riempimento a tinta unita">
              <a:extLst>
                <a:ext uri="{FF2B5EF4-FFF2-40B4-BE49-F238E27FC236}">
                  <a16:creationId xmlns:a16="http://schemas.microsoft.com/office/drawing/2014/main" id="{B30A8E3B-1F20-B148-8875-765797CFF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48788" y="2103948"/>
              <a:ext cx="343679" cy="343679"/>
            </a:xfrm>
            <a:prstGeom prst="rect">
              <a:avLst/>
            </a:prstGeom>
          </p:spPr>
        </p:pic>
        <p:pic>
          <p:nvPicPr>
            <p:cNvPr id="77" name="Elemento grafico 76" descr="Famiglia con figlio con riempimento a tinta unita">
              <a:extLst>
                <a:ext uri="{FF2B5EF4-FFF2-40B4-BE49-F238E27FC236}">
                  <a16:creationId xmlns:a16="http://schemas.microsoft.com/office/drawing/2014/main" id="{90AE4217-BEA9-7397-78B1-ABAD747A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76841" y="2571918"/>
              <a:ext cx="326675" cy="326675"/>
            </a:xfrm>
            <a:prstGeom prst="rect">
              <a:avLst/>
            </a:prstGeom>
          </p:spPr>
        </p:pic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D7A0288D-D7C1-3758-0590-B9B3B5E964DF}"/>
              </a:ext>
            </a:extLst>
          </p:cNvPr>
          <p:cNvSpPr/>
          <p:nvPr/>
        </p:nvSpPr>
        <p:spPr>
          <a:xfrm>
            <a:off x="841998" y="2161892"/>
            <a:ext cx="8243008" cy="2747694"/>
          </a:xfrm>
          <a:prstGeom prst="rect">
            <a:avLst/>
          </a:prstGeom>
          <a:solidFill>
            <a:srgbClr val="F6811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F4B7483E-1239-BEC1-1B56-1D9DEAA7C091}"/>
              </a:ext>
            </a:extLst>
          </p:cNvPr>
          <p:cNvSpPr txBox="1">
            <a:spLocks/>
          </p:cNvSpPr>
          <p:nvPr/>
        </p:nvSpPr>
        <p:spPr>
          <a:xfrm>
            <a:off x="1541977" y="2500831"/>
            <a:ext cx="1664681" cy="2302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Medico H24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it-IT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Network salute</a:t>
            </a: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Network</a:t>
            </a: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it-IT" sz="1600" spc="-9" dirty="0">
                <a:solidFill>
                  <a:prstClr val="white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o</a:t>
            </a:r>
            <a:r>
              <a:rPr kumimoji="0" lang="it-IT" sz="1600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dontoiatrico</a:t>
            </a: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it-IT" sz="1600" spc="-9" dirty="0">
              <a:solidFill>
                <a:prstClr val="white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7" name="Immagine 26" descr="Immagine che contiene schizzo, bianco, clipart, silhouette&#10;&#10;Descrizione generata automaticamente">
            <a:extLst>
              <a:ext uri="{FF2B5EF4-FFF2-40B4-BE49-F238E27FC236}">
                <a16:creationId xmlns:a16="http://schemas.microsoft.com/office/drawing/2014/main" id="{BFE2E8EA-42EB-47A3-1DDA-FB14D683FC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762" y="2500832"/>
            <a:ext cx="317016" cy="317016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75CE2E-1C8C-354D-E8B1-86BD64109546}"/>
              </a:ext>
            </a:extLst>
          </p:cNvPr>
          <p:cNvGrpSpPr/>
          <p:nvPr/>
        </p:nvGrpSpPr>
        <p:grpSpPr>
          <a:xfrm>
            <a:off x="9707866" y="5995776"/>
            <a:ext cx="1429319" cy="307135"/>
            <a:chOff x="11128336" y="6871827"/>
            <a:chExt cx="1638459" cy="352075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ABA347E-8E01-3E71-3B69-BA3FB06FBA25}"/>
                </a:ext>
              </a:extLst>
            </p:cNvPr>
            <p:cNvSpPr txBox="1"/>
            <p:nvPr/>
          </p:nvSpPr>
          <p:spPr>
            <a:xfrm>
              <a:off x="12462238" y="6871827"/>
              <a:ext cx="304557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</a:t>
              </a:r>
              <a:endParaRPr lang="it-IT" sz="1396" b="1" dirty="0">
                <a:solidFill>
                  <a:srgbClr val="333333"/>
                </a:solidFill>
                <a:latin typeface="Bahnschrift" panose="020B0502040204020203" pitchFamily="34" charset="0"/>
              </a:endParaRP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7639AE8-FC14-643D-EE60-F04B1543A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</p:grpSp>
      <p:sp>
        <p:nvSpPr>
          <p:cNvPr id="16" name="Segnaposto numero diapositiva 7">
            <a:extLst>
              <a:ext uri="{FF2B5EF4-FFF2-40B4-BE49-F238E27FC236}">
                <a16:creationId xmlns:a16="http://schemas.microsoft.com/office/drawing/2014/main" id="{A74600AA-B6DE-51EE-FC86-2136D093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7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Segnaposto testo 6">
            <a:extLst>
              <a:ext uri="{FF2B5EF4-FFF2-40B4-BE49-F238E27FC236}">
                <a16:creationId xmlns:a16="http://schemas.microsoft.com/office/drawing/2014/main" id="{D8B98B8F-61A8-CDD8-F39C-895241BD5FA0}"/>
              </a:ext>
            </a:extLst>
          </p:cNvPr>
          <p:cNvSpPr txBox="1">
            <a:spLocks/>
          </p:cNvSpPr>
          <p:nvPr/>
        </p:nvSpPr>
        <p:spPr>
          <a:xfrm>
            <a:off x="4173585" y="2500832"/>
            <a:ext cx="1865334" cy="2028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Network fitness</a:t>
            </a: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e benessere</a:t>
            </a:r>
            <a:endParaRPr kumimoji="0" lang="en-US" sz="14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it-IT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Network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fisioterapico</a:t>
            </a: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1" name="Segnaposto testo 6">
            <a:extLst>
              <a:ext uri="{FF2B5EF4-FFF2-40B4-BE49-F238E27FC236}">
                <a16:creationId xmlns:a16="http://schemas.microsoft.com/office/drawing/2014/main" id="{7846036D-C408-449E-6D4E-58570470455F}"/>
              </a:ext>
            </a:extLst>
          </p:cNvPr>
          <p:cNvSpPr txBox="1">
            <a:spLocks/>
          </p:cNvSpPr>
          <p:nvPr/>
        </p:nvSpPr>
        <p:spPr>
          <a:xfrm>
            <a:off x="6918840" y="2500831"/>
            <a:ext cx="1709880" cy="2553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Medico e </a:t>
            </a:r>
            <a:r>
              <a:rPr lang="en-US" sz="1600" spc="-9" dirty="0" err="1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pediatra</a:t>
            </a:r>
            <a:r>
              <a:rPr lang="en-US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a </a:t>
            </a:r>
            <a:r>
              <a:rPr lang="en-US" sz="1600" spc="-9" dirty="0" err="1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domicilio</a:t>
            </a:r>
            <a:endParaRPr lang="en-US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it-IT" sz="1600" b="0" i="0" u="none" strike="noStrike" kern="1200" cap="none" spc="-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Arial" panose="020B0604020202020204" pitchFamily="34" charset="0"/>
              </a:rPr>
              <a:t>Lenti e montature</a:t>
            </a:r>
            <a:endParaRPr lang="it-IT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marR="0" lvl="0" indent="0" algn="l" defTabSz="797723" rtl="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-9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6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8" name="Immagine 57" descr="Immagine che contiene simbolo, clipart, Elementi grafici, bianco&#10;&#10;Descrizione generata automaticamente">
            <a:extLst>
              <a:ext uri="{FF2B5EF4-FFF2-40B4-BE49-F238E27FC236}">
                <a16:creationId xmlns:a16="http://schemas.microsoft.com/office/drawing/2014/main" id="{4A313098-19F9-FE11-BB81-6A1791C114F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212" y="3122590"/>
            <a:ext cx="282116" cy="282116"/>
          </a:xfrm>
          <a:prstGeom prst="rect">
            <a:avLst/>
          </a:prstGeom>
        </p:spPr>
      </p:pic>
      <p:pic>
        <p:nvPicPr>
          <p:cNvPr id="59" name="Elemento grafico 58" descr="Cure dentistiche con riempimento a tinta unita">
            <a:extLst>
              <a:ext uri="{FF2B5EF4-FFF2-40B4-BE49-F238E27FC236}">
                <a16:creationId xmlns:a16="http://schemas.microsoft.com/office/drawing/2014/main" id="{D08AA303-29FA-B8CE-CA58-CDB8A4C7A8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3108" y="3652685"/>
            <a:ext cx="290323" cy="290323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91B15916-9339-FDF0-9250-FD8D09D7792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615" y="3293546"/>
            <a:ext cx="337556" cy="337556"/>
          </a:xfrm>
          <a:prstGeom prst="rect">
            <a:avLst/>
          </a:prstGeom>
        </p:spPr>
      </p:pic>
      <p:pic>
        <p:nvPicPr>
          <p:cNvPr id="67" name="Immagine 66" descr="Immagine che contiene simbolo, logo&#10;&#10;Descrizione generata automaticamente">
            <a:extLst>
              <a:ext uri="{FF2B5EF4-FFF2-40B4-BE49-F238E27FC236}">
                <a16:creationId xmlns:a16="http://schemas.microsoft.com/office/drawing/2014/main" id="{6A95BDA2-8859-BCB2-ACC8-F82D76ADED5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113" y="2594097"/>
            <a:ext cx="308016" cy="308016"/>
          </a:xfrm>
          <a:prstGeom prst="rect">
            <a:avLst/>
          </a:prstGeom>
        </p:spPr>
      </p:pic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0981265B-6E91-6F42-0FCC-0219AAE4EEA0}"/>
              </a:ext>
            </a:extLst>
          </p:cNvPr>
          <p:cNvSpPr txBox="1">
            <a:spLocks/>
          </p:cNvSpPr>
          <p:nvPr/>
        </p:nvSpPr>
        <p:spPr>
          <a:xfrm>
            <a:off x="3931354" y="3515964"/>
            <a:ext cx="2385138" cy="9373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Elemento grafico 5" descr="Occhiali con riempimento a tinta unita">
            <a:extLst>
              <a:ext uri="{FF2B5EF4-FFF2-40B4-BE49-F238E27FC236}">
                <a16:creationId xmlns:a16="http://schemas.microsoft.com/office/drawing/2014/main" id="{62B85708-8C27-1B83-2EB6-3A036BBEA05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86385" y="3214917"/>
            <a:ext cx="407220" cy="407220"/>
          </a:xfrm>
          <a:prstGeom prst="rect">
            <a:avLst/>
          </a:prstGeom>
        </p:spPr>
      </p:pic>
      <p:pic>
        <p:nvPicPr>
          <p:cNvPr id="14" name="Elemento grafico 13" descr="Manubrio con riempimento a tinta unita">
            <a:extLst>
              <a:ext uri="{FF2B5EF4-FFF2-40B4-BE49-F238E27FC236}">
                <a16:creationId xmlns:a16="http://schemas.microsoft.com/office/drawing/2014/main" id="{DE3B4F3D-A0B9-ACF1-5DEF-70E33297379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64279" y="2594097"/>
            <a:ext cx="384796" cy="38479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4D4985-20DB-A261-A1E5-689214F5053F}"/>
              </a:ext>
            </a:extLst>
          </p:cNvPr>
          <p:cNvSpPr txBox="1"/>
          <p:nvPr/>
        </p:nvSpPr>
        <p:spPr>
          <a:xfrm>
            <a:off x="795343" y="5711435"/>
            <a:ext cx="611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  <a:latin typeface="Bahnschrift SemiCondensed" panose="020B0502040204020203" pitchFamily="34" charset="0"/>
                <a:ea typeface="Lato" panose="020F0502020204030203" pitchFamily="34" charset="0"/>
                <a:cs typeface="Lato" panose="020F0502020204030203" pitchFamily="34" charset="0"/>
              </a:rPr>
              <a:t>*  QuraKare è il documento di riconoscimento comprovante la titolarità del diritto, in capo al titolare, a suo favore e a favore del suo nucleo familiare, di accedere alla Piattaforma QuraKare.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02C3D5C-8557-0AF0-3230-0530199FD056}"/>
              </a:ext>
            </a:extLst>
          </p:cNvPr>
          <p:cNvSpPr txBox="1"/>
          <p:nvPr/>
        </p:nvSpPr>
        <p:spPr>
          <a:xfrm>
            <a:off x="1171995" y="1681373"/>
            <a:ext cx="7578715" cy="37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I servizi inclusi nella carta </a:t>
            </a:r>
            <a:r>
              <a:rPr lang="it-IT" sz="2443" b="1" dirty="0">
                <a:solidFill>
                  <a:srgbClr val="025FAB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Qura</a:t>
            </a:r>
            <a:r>
              <a:rPr lang="it-IT" sz="2443" b="1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Kare</a:t>
            </a:r>
            <a:r>
              <a:rPr lang="it-IT" sz="2000" baseline="40000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* </a:t>
            </a:r>
            <a:r>
              <a:rPr lang="it-IT" sz="2000" b="1" dirty="0">
                <a:solidFill>
                  <a:srgbClr val="F6811E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SMART</a:t>
            </a:r>
            <a:endParaRPr lang="it-IT" sz="2443" dirty="0">
              <a:solidFill>
                <a:srgbClr val="025FAB"/>
              </a:solidFill>
              <a:latin typeface="Bahnschrift" panose="020B0502040204020203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AB82E0FD-0EBB-00AD-9104-AD6705547643}"/>
              </a:ext>
            </a:extLst>
          </p:cNvPr>
          <p:cNvSpPr/>
          <p:nvPr/>
        </p:nvSpPr>
        <p:spPr>
          <a:xfrm>
            <a:off x="841998" y="4974715"/>
            <a:ext cx="10688705" cy="645035"/>
          </a:xfrm>
          <a:prstGeom prst="rect">
            <a:avLst/>
          </a:prstGeom>
          <a:solidFill>
            <a:srgbClr val="025F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sp>
        <p:nvSpPr>
          <p:cNvPr id="90" name="Segnaposto testo 6">
            <a:extLst>
              <a:ext uri="{FF2B5EF4-FFF2-40B4-BE49-F238E27FC236}">
                <a16:creationId xmlns:a16="http://schemas.microsoft.com/office/drawing/2014/main" id="{3DBBF584-96F7-C557-D650-8019243AA4F4}"/>
              </a:ext>
            </a:extLst>
          </p:cNvPr>
          <p:cNvSpPr txBox="1">
            <a:spLocks/>
          </p:cNvSpPr>
          <p:nvPr/>
        </p:nvSpPr>
        <p:spPr>
          <a:xfrm>
            <a:off x="7257918" y="5113062"/>
            <a:ext cx="2385138" cy="368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Tuo Dottore</a:t>
            </a:r>
          </a:p>
        </p:txBody>
      </p:sp>
      <p:pic>
        <p:nvPicPr>
          <p:cNvPr id="91" name="Immagine 90" descr="Immagine che contiene schizzo, bianco, clipart, silhouette&#10;&#10;Descrizione generata automaticamente">
            <a:extLst>
              <a:ext uri="{FF2B5EF4-FFF2-40B4-BE49-F238E27FC236}">
                <a16:creationId xmlns:a16="http://schemas.microsoft.com/office/drawing/2014/main" id="{73033D20-A0F4-14B4-3BF5-0AFF3E6CFC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902" y="5138724"/>
            <a:ext cx="317016" cy="317016"/>
          </a:xfrm>
          <a:prstGeom prst="rect">
            <a:avLst/>
          </a:prstGeom>
        </p:spPr>
      </p:pic>
      <p:grpSp>
        <p:nvGrpSpPr>
          <p:cNvPr id="92" name="Gruppo 91">
            <a:extLst>
              <a:ext uri="{FF2B5EF4-FFF2-40B4-BE49-F238E27FC236}">
                <a16:creationId xmlns:a16="http://schemas.microsoft.com/office/drawing/2014/main" id="{334A5657-2A54-EE60-45E5-E54F1EAA022B}"/>
              </a:ext>
            </a:extLst>
          </p:cNvPr>
          <p:cNvGrpSpPr/>
          <p:nvPr/>
        </p:nvGrpSpPr>
        <p:grpSpPr>
          <a:xfrm>
            <a:off x="8691781" y="5112579"/>
            <a:ext cx="369306" cy="369306"/>
            <a:chOff x="1200213" y="4651681"/>
            <a:chExt cx="423343" cy="423343"/>
          </a:xfrm>
        </p:grpSpPr>
        <p:pic>
          <p:nvPicPr>
            <p:cNvPr id="93" name="Immagine 92" descr="Immagine che contiene Rettangolo, schermata, simbolo, design&#10;&#10;Descrizione generata automaticamente">
              <a:extLst>
                <a:ext uri="{FF2B5EF4-FFF2-40B4-BE49-F238E27FC236}">
                  <a16:creationId xmlns:a16="http://schemas.microsoft.com/office/drawing/2014/main" id="{F9951642-2FF1-7600-4094-F6F9C59EE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0213" y="4651681"/>
              <a:ext cx="423343" cy="423343"/>
            </a:xfrm>
            <a:prstGeom prst="rect">
              <a:avLst/>
            </a:prstGeom>
          </p:spPr>
        </p:pic>
        <p:pic>
          <p:nvPicPr>
            <p:cNvPr id="94" name="Elemento grafico 93" descr="Stetoscopio con riempimento a tinta unita">
              <a:extLst>
                <a:ext uri="{FF2B5EF4-FFF2-40B4-BE49-F238E27FC236}">
                  <a16:creationId xmlns:a16="http://schemas.microsoft.com/office/drawing/2014/main" id="{B1AB5EA4-3523-E0D6-20EC-96D1A83A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97024" y="4729495"/>
              <a:ext cx="227725" cy="196957"/>
            </a:xfrm>
            <a:prstGeom prst="rect">
              <a:avLst/>
            </a:prstGeom>
          </p:spPr>
        </p:pic>
      </p:grpSp>
      <p:sp>
        <p:nvSpPr>
          <p:cNvPr id="95" name="Segnaposto testo 6">
            <a:extLst>
              <a:ext uri="{FF2B5EF4-FFF2-40B4-BE49-F238E27FC236}">
                <a16:creationId xmlns:a16="http://schemas.microsoft.com/office/drawing/2014/main" id="{0954C43D-E91A-3313-2A3F-0BF3D58D5281}"/>
              </a:ext>
            </a:extLst>
          </p:cNvPr>
          <p:cNvSpPr txBox="1">
            <a:spLocks/>
          </p:cNvSpPr>
          <p:nvPr/>
        </p:nvSpPr>
        <p:spPr>
          <a:xfrm>
            <a:off x="9075890" y="5137474"/>
            <a:ext cx="2385138" cy="319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1919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it-IT" sz="1600" spc="-9" dirty="0">
                <a:solidFill>
                  <a:schemeClr val="bg1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Televisita specialistica</a:t>
            </a:r>
            <a:endParaRPr lang="en-US" sz="1400" spc="-9" dirty="0">
              <a:solidFill>
                <a:schemeClr val="bg1"/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58C01880-38BC-F749-5696-5CE48259615A}"/>
              </a:ext>
            </a:extLst>
          </p:cNvPr>
          <p:cNvSpPr txBox="1"/>
          <p:nvPr/>
        </p:nvSpPr>
        <p:spPr>
          <a:xfrm>
            <a:off x="1213734" y="5107742"/>
            <a:ext cx="4416862" cy="37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200" dirty="0">
                <a:solidFill>
                  <a:schemeClr val="bg1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I servizi a pagamento</a:t>
            </a:r>
          </a:p>
        </p:txBody>
      </p: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91347B44-5188-2EC4-257A-3DC7DD13A909}"/>
              </a:ext>
            </a:extLst>
          </p:cNvPr>
          <p:cNvGrpSpPr/>
          <p:nvPr/>
        </p:nvGrpSpPr>
        <p:grpSpPr>
          <a:xfrm>
            <a:off x="9517461" y="1996329"/>
            <a:ext cx="1649703" cy="1319930"/>
            <a:chOff x="9585856" y="1898138"/>
            <a:chExt cx="1649703" cy="1319930"/>
          </a:xfrm>
        </p:grpSpPr>
        <p:sp>
          <p:nvSpPr>
            <p:cNvPr id="99" name="Segnaposto testo 6">
              <a:extLst>
                <a:ext uri="{FF2B5EF4-FFF2-40B4-BE49-F238E27FC236}">
                  <a16:creationId xmlns:a16="http://schemas.microsoft.com/office/drawing/2014/main" id="{9BEC105A-F0A6-6B39-07C2-C76C6D494700}"/>
                </a:ext>
              </a:extLst>
            </p:cNvPr>
            <p:cNvSpPr txBox="1">
              <a:spLocks/>
            </p:cNvSpPr>
            <p:nvPr/>
          </p:nvSpPr>
          <p:spPr>
            <a:xfrm>
              <a:off x="9806130" y="1898138"/>
              <a:ext cx="1429429" cy="93737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r>
                <a:rPr lang="it-IT" sz="1047" spc="-9" dirty="0">
                  <a:solidFill>
                    <a:srgbClr val="333333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SERVIZI SANITARI</a:t>
              </a:r>
            </a:p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endParaRPr lang="it-IT" sz="1047" spc="-9" dirty="0">
                <a:solidFill>
                  <a:srgbClr val="333333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r>
                <a:rPr lang="it-IT" sz="1047" spc="-9" dirty="0">
                  <a:solidFill>
                    <a:srgbClr val="333333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ALTRI SERVIZI PER IL BENESSERE</a:t>
              </a:r>
            </a:p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endParaRPr lang="it-IT" sz="1047" spc="-9" dirty="0">
                <a:solidFill>
                  <a:srgbClr val="333333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r>
                <a:rPr lang="it-IT" sz="1047" spc="-9" dirty="0">
                  <a:solidFill>
                    <a:srgbClr val="333333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BENEFIT AGGIUNTIVI</a:t>
              </a:r>
            </a:p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endParaRPr lang="it-IT" sz="1047" spc="-9" dirty="0">
                <a:solidFill>
                  <a:srgbClr val="333333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  <a:p>
              <a:pPr marL="0" indent="0" defTabSz="797723">
                <a:lnSpc>
                  <a:spcPts val="1745"/>
                </a:lnSpc>
                <a:spcBef>
                  <a:spcPts val="0"/>
                </a:spcBef>
                <a:buClr>
                  <a:srgbClr val="000000"/>
                </a:buClr>
                <a:buNone/>
                <a:defRPr/>
              </a:pPr>
              <a:endParaRPr lang="en-US" sz="1047" spc="-9" dirty="0">
                <a:solidFill>
                  <a:srgbClr val="333333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e 99">
              <a:extLst>
                <a:ext uri="{FF2B5EF4-FFF2-40B4-BE49-F238E27FC236}">
                  <a16:creationId xmlns:a16="http://schemas.microsoft.com/office/drawing/2014/main" id="{D28B46DE-95B5-EE2E-FE0F-5DF1452F66E5}"/>
                </a:ext>
              </a:extLst>
            </p:cNvPr>
            <p:cNvSpPr/>
            <p:nvPr/>
          </p:nvSpPr>
          <p:spPr>
            <a:xfrm>
              <a:off x="9585856" y="1978438"/>
              <a:ext cx="163333" cy="163333"/>
            </a:xfrm>
            <a:prstGeom prst="ellipse">
              <a:avLst/>
            </a:prstGeom>
            <a:solidFill>
              <a:srgbClr val="025F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70" dirty="0">
                <a:latin typeface="Bahnschrift" panose="020B0502040204020203" pitchFamily="34" charset="0"/>
              </a:endParaRPr>
            </a:p>
          </p:txBody>
        </p:sp>
        <p:sp>
          <p:nvSpPr>
            <p:cNvPr id="101" name="Ovale 100">
              <a:extLst>
                <a:ext uri="{FF2B5EF4-FFF2-40B4-BE49-F238E27FC236}">
                  <a16:creationId xmlns:a16="http://schemas.microsoft.com/office/drawing/2014/main" id="{2BE07E09-3AC2-D064-6664-47CA1E27B59B}"/>
                </a:ext>
              </a:extLst>
            </p:cNvPr>
            <p:cNvSpPr/>
            <p:nvPr/>
          </p:nvSpPr>
          <p:spPr>
            <a:xfrm>
              <a:off x="9585856" y="3054735"/>
              <a:ext cx="163333" cy="163333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70" dirty="0">
                <a:latin typeface="Bahnschrift" panose="020B0502040204020203" pitchFamily="34" charset="0"/>
              </a:endParaRPr>
            </a:p>
          </p:txBody>
        </p:sp>
        <p:sp>
          <p:nvSpPr>
            <p:cNvPr id="102" name="Ovale 101">
              <a:extLst>
                <a:ext uri="{FF2B5EF4-FFF2-40B4-BE49-F238E27FC236}">
                  <a16:creationId xmlns:a16="http://schemas.microsoft.com/office/drawing/2014/main" id="{EAA2A73F-9E02-C5A4-96FC-1DB468B272A0}"/>
                </a:ext>
              </a:extLst>
            </p:cNvPr>
            <p:cNvSpPr/>
            <p:nvPr/>
          </p:nvSpPr>
          <p:spPr>
            <a:xfrm>
              <a:off x="9585856" y="2519885"/>
              <a:ext cx="163333" cy="163333"/>
            </a:xfrm>
            <a:prstGeom prst="ellipse">
              <a:avLst/>
            </a:prstGeom>
            <a:solidFill>
              <a:srgbClr val="F681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7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E038897B-117D-5CE0-BA9F-C2D852B8BDBE}"/>
              </a:ext>
            </a:extLst>
          </p:cNvPr>
          <p:cNvGrpSpPr/>
          <p:nvPr/>
        </p:nvGrpSpPr>
        <p:grpSpPr>
          <a:xfrm>
            <a:off x="3649352" y="5045232"/>
            <a:ext cx="2882695" cy="504000"/>
            <a:chOff x="8101678" y="5189631"/>
            <a:chExt cx="2882695" cy="504000"/>
          </a:xfrm>
        </p:grpSpPr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CA4FE3FA-CB3F-825A-C89A-AAA3D1135496}"/>
                </a:ext>
              </a:extLst>
            </p:cNvPr>
            <p:cNvSpPr txBox="1"/>
            <p:nvPr/>
          </p:nvSpPr>
          <p:spPr>
            <a:xfrm>
              <a:off x="8101678" y="5262339"/>
              <a:ext cx="19422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it-IT" sz="1100" b="1" dirty="0">
                <a:solidFill>
                  <a:srgbClr val="FFC000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104" name="Connettore 1 44">
              <a:extLst>
                <a:ext uri="{FF2B5EF4-FFF2-40B4-BE49-F238E27FC236}">
                  <a16:creationId xmlns:a16="http://schemas.microsoft.com/office/drawing/2014/main" id="{A682B316-176C-239E-6780-9AE31085A1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4373" y="5189631"/>
              <a:ext cx="0" cy="504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8180BE7D-F14F-72DA-2FDF-12288B4AABCF}"/>
              </a:ext>
            </a:extLst>
          </p:cNvPr>
          <p:cNvSpPr/>
          <p:nvPr/>
        </p:nvSpPr>
        <p:spPr>
          <a:xfrm>
            <a:off x="4210099" y="4904920"/>
            <a:ext cx="1655488" cy="8007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Servizi erogati come struttura sanitaria</a:t>
            </a:r>
          </a:p>
        </p:txBody>
      </p:sp>
    </p:spTree>
    <p:extLst>
      <p:ext uri="{BB962C8B-B14F-4D97-AF65-F5344CB8AC3E}">
        <p14:creationId xmlns:p14="http://schemas.microsoft.com/office/powerpoint/2010/main" val="2217221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tangolo 44">
            <a:extLst>
              <a:ext uri="{FF2B5EF4-FFF2-40B4-BE49-F238E27FC236}">
                <a16:creationId xmlns:a16="http://schemas.microsoft.com/office/drawing/2014/main" id="{BB70D243-4193-7C9B-CA25-E069A6B871E8}"/>
              </a:ext>
            </a:extLst>
          </p:cNvPr>
          <p:cNvSpPr/>
          <p:nvPr/>
        </p:nvSpPr>
        <p:spPr>
          <a:xfrm>
            <a:off x="0" y="3086"/>
            <a:ext cx="6909992" cy="6479173"/>
          </a:xfrm>
          <a:prstGeom prst="rect">
            <a:avLst/>
          </a:prstGeom>
          <a:solidFill>
            <a:srgbClr val="025FAB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pic>
        <p:nvPicPr>
          <p:cNvPr id="4" name="Immagine 3" descr="Immagine che contiene elettronica, testo, computer, Dispositivo di output&#10;&#10;Descrizione generata automaticamente">
            <a:extLst>
              <a:ext uri="{FF2B5EF4-FFF2-40B4-BE49-F238E27FC236}">
                <a16:creationId xmlns:a16="http://schemas.microsoft.com/office/drawing/2014/main" id="{BBD9C207-EE03-F6AF-8A3B-FB9BAE547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2" y="0"/>
            <a:ext cx="6935353" cy="64833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3EAA5A9-B7DD-8BB9-7070-BF53451C0FD4}"/>
              </a:ext>
            </a:extLst>
          </p:cNvPr>
          <p:cNvSpPr/>
          <p:nvPr/>
        </p:nvSpPr>
        <p:spPr>
          <a:xfrm>
            <a:off x="841999" y="1244241"/>
            <a:ext cx="10680076" cy="464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70" dirty="0">
              <a:latin typeface="Bahnschrift" panose="020B0502040204020203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5E38185-71C6-FF63-83EE-70AC4D31D417}"/>
              </a:ext>
            </a:extLst>
          </p:cNvPr>
          <p:cNvGrpSpPr/>
          <p:nvPr/>
        </p:nvGrpSpPr>
        <p:grpSpPr>
          <a:xfrm>
            <a:off x="9707869" y="5995776"/>
            <a:ext cx="1419044" cy="307135"/>
            <a:chOff x="11128336" y="6871827"/>
            <a:chExt cx="1626680" cy="35207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E93FF1-5571-35B0-D745-B8D29DB9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DC55450-2362-6DF7-600F-5F79720133B3}"/>
                </a:ext>
              </a:extLst>
            </p:cNvPr>
            <p:cNvSpPr txBox="1"/>
            <p:nvPr/>
          </p:nvSpPr>
          <p:spPr>
            <a:xfrm>
              <a:off x="12462238" y="6871827"/>
              <a:ext cx="292778" cy="35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9" name="object 44">
            <a:extLst>
              <a:ext uri="{FF2B5EF4-FFF2-40B4-BE49-F238E27FC236}">
                <a16:creationId xmlns:a16="http://schemas.microsoft.com/office/drawing/2014/main" id="{1AD70B43-1302-10D0-183F-BED72CFCC261}"/>
              </a:ext>
            </a:extLst>
          </p:cNvPr>
          <p:cNvSpPr txBox="1"/>
          <p:nvPr/>
        </p:nvSpPr>
        <p:spPr>
          <a:xfrm>
            <a:off x="962757" y="598509"/>
            <a:ext cx="4931227" cy="959854"/>
          </a:xfrm>
          <a:prstGeom prst="rect">
            <a:avLst/>
          </a:prstGeom>
        </p:spPr>
        <p:txBody>
          <a:bodyPr vert="horz" wrap="square" lIns="0" tIns="64258" rIns="0" bIns="0" rtlCol="0">
            <a:noAutofit/>
          </a:bodyPr>
          <a:lstStyle/>
          <a:p>
            <a:pPr marL="11079" marR="4432">
              <a:lnSpc>
                <a:spcPts val="3490"/>
              </a:lnSpc>
              <a:spcBef>
                <a:spcPts val="506"/>
              </a:spcBef>
            </a:pPr>
            <a:r>
              <a:rPr lang="it-IT" sz="38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QURAKARE SMART</a:t>
            </a: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08A8450-B953-E502-0D3B-315BCD1D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078" y="5972257"/>
            <a:ext cx="743733" cy="345178"/>
          </a:xfrm>
        </p:spPr>
        <p:txBody>
          <a:bodyPr/>
          <a:lstStyle/>
          <a:p>
            <a:fld id="{A23E3400-E6BD-E54D-AAB9-9BD51DB1B1ED}" type="slidenum">
              <a:rPr lang="en-US" sz="1400" smtClean="0">
                <a:solidFill>
                  <a:srgbClr val="333333"/>
                </a:solidFill>
                <a:latin typeface="Bahnschrift" panose="020B0502040204020203" pitchFamily="34" charset="0"/>
              </a:rPr>
              <a:t>8</a:t>
            </a:fld>
            <a:endParaRPr lang="en-US" sz="1400" dirty="0">
              <a:solidFill>
                <a:srgbClr val="333333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Immagine 2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B57CEA74-D7E4-A619-C4A8-E8B1D8A335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909991" y="1244241"/>
            <a:ext cx="4614023" cy="4640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16C38B-E8F3-A177-2153-A9FDD459CD5C}"/>
              </a:ext>
            </a:extLst>
          </p:cNvPr>
          <p:cNvSpPr txBox="1"/>
          <p:nvPr/>
        </p:nvSpPr>
        <p:spPr>
          <a:xfrm>
            <a:off x="1171995" y="1502293"/>
            <a:ext cx="520663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7723">
              <a:lnSpc>
                <a:spcPts val="2181"/>
              </a:lnSpc>
              <a:defRPr/>
            </a:pPr>
            <a:r>
              <a:rPr lang="it-IT" sz="2443" dirty="0">
                <a:solidFill>
                  <a:srgbClr val="025FAB"/>
                </a:solidFill>
                <a:latin typeface="Bahnschrift" panose="020B0502040204020203" pitchFamily="34" charset="0"/>
                <a:cs typeface="Dreaming Outloud Pro" panose="03050502040302030504" pitchFamily="66" charset="0"/>
              </a:rPr>
              <a:t>NUCLEO FAMILIARE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6408D1CD-8331-247D-AFE0-4F187874ACE0}"/>
              </a:ext>
            </a:extLst>
          </p:cNvPr>
          <p:cNvSpPr txBox="1">
            <a:spLocks/>
          </p:cNvSpPr>
          <p:nvPr/>
        </p:nvSpPr>
        <p:spPr>
          <a:xfrm>
            <a:off x="2088443" y="3002608"/>
            <a:ext cx="4290184" cy="22651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97723">
              <a:lnSpc>
                <a:spcPts val="2268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Con QuraKare puoi gestire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la salute di tutta la tua famiglia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. Ogni utente può inserire nel proprio nucleo familiare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fino a 5 membri 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che potranno usufruire dei servizi in piattaforma.</a:t>
            </a:r>
          </a:p>
          <a:p>
            <a:pPr marL="0" indent="0" defTabSz="797723">
              <a:lnSpc>
                <a:spcPts val="2268"/>
              </a:lnSpc>
              <a:spcBef>
                <a:spcPts val="0"/>
              </a:spcBef>
              <a:buNone/>
              <a:defRPr/>
            </a:pP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Gli </a:t>
            </a:r>
            <a:r>
              <a:rPr lang="it-IT" sz="1400" b="1" dirty="0">
                <a:solidFill>
                  <a:srgbClr val="025FAB"/>
                </a:solidFill>
                <a:latin typeface="Bahnschrift" panose="020B0502040204020203" pitchFamily="34" charset="0"/>
              </a:rPr>
              <a:t>utenti maggiorenni </a:t>
            </a:r>
            <a:r>
              <a:rPr lang="it-IT" sz="1400" dirty="0">
                <a:solidFill>
                  <a:srgbClr val="333333"/>
                </a:solidFill>
                <a:latin typeface="Bahnschrift" panose="020B0502040204020203" pitchFamily="34" charset="0"/>
              </a:rPr>
              <a:t>avranno un accesso indipendente alla piattaforma. Il caponucleo, se autorizzato, potrà gestire le visite degli altri componenti del nucleo. </a:t>
            </a:r>
          </a:p>
        </p:txBody>
      </p:sp>
      <p:pic>
        <p:nvPicPr>
          <p:cNvPr id="22" name="Elemento grafico 21" descr="Uomo con riempimento a tinta unita">
            <a:extLst>
              <a:ext uri="{FF2B5EF4-FFF2-40B4-BE49-F238E27FC236}">
                <a16:creationId xmlns:a16="http://schemas.microsoft.com/office/drawing/2014/main" id="{003CEC0B-75B7-5C3A-185C-3C6942AE98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77192" y="2321835"/>
            <a:ext cx="386777" cy="386777"/>
          </a:xfrm>
          <a:prstGeom prst="rect">
            <a:avLst/>
          </a:prstGeom>
        </p:spPr>
      </p:pic>
      <p:pic>
        <p:nvPicPr>
          <p:cNvPr id="24" name="Elemento grafico 23" descr="Uomo con riempimento a tinta unita">
            <a:extLst>
              <a:ext uri="{FF2B5EF4-FFF2-40B4-BE49-F238E27FC236}">
                <a16:creationId xmlns:a16="http://schemas.microsoft.com/office/drawing/2014/main" id="{0EAED508-587C-386A-335C-A2825E6C61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62725" y="2322926"/>
            <a:ext cx="386777" cy="38677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A96FC36-EB4E-1362-6D22-D30E94CF0F22}"/>
              </a:ext>
            </a:extLst>
          </p:cNvPr>
          <p:cNvSpPr txBox="1"/>
          <p:nvPr/>
        </p:nvSpPr>
        <p:spPr>
          <a:xfrm>
            <a:off x="1171995" y="2260386"/>
            <a:ext cx="1269890" cy="554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200" dirty="0">
                <a:solidFill>
                  <a:srgbClr val="025FAB"/>
                </a:solidFill>
                <a:latin typeface="Bahnschrift" panose="020B0502040204020203" pitchFamily="34" charset="0"/>
              </a:rPr>
              <a:t>CAPONUCLEO</a:t>
            </a:r>
          </a:p>
          <a:p>
            <a:pPr algn="r">
              <a:lnSpc>
                <a:spcPts val="1800"/>
              </a:lnSpc>
            </a:pPr>
            <a:r>
              <a:rPr lang="it-IT" dirty="0">
                <a:solidFill>
                  <a:srgbClr val="025FAB"/>
                </a:solidFill>
                <a:latin typeface="Bahnschrift" panose="020B0502040204020203" pitchFamily="34" charset="0"/>
              </a:rPr>
              <a:t>+ 5</a:t>
            </a:r>
            <a:endParaRPr lang="it-IT" dirty="0"/>
          </a:p>
        </p:txBody>
      </p:sp>
      <p:pic>
        <p:nvPicPr>
          <p:cNvPr id="32" name="Elemento grafico 31" descr="Uomo con riempimento a tinta unita">
            <a:extLst>
              <a:ext uri="{FF2B5EF4-FFF2-40B4-BE49-F238E27FC236}">
                <a16:creationId xmlns:a16="http://schemas.microsoft.com/office/drawing/2014/main" id="{CD27664F-D94F-0CA5-985F-1970753F8D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3066" y="2321835"/>
            <a:ext cx="386777" cy="386777"/>
          </a:xfrm>
          <a:prstGeom prst="rect">
            <a:avLst/>
          </a:prstGeom>
        </p:spPr>
      </p:pic>
      <p:pic>
        <p:nvPicPr>
          <p:cNvPr id="35" name="Elemento grafico 34" descr="Uomo con riempimento a tinta unita">
            <a:extLst>
              <a:ext uri="{FF2B5EF4-FFF2-40B4-BE49-F238E27FC236}">
                <a16:creationId xmlns:a16="http://schemas.microsoft.com/office/drawing/2014/main" id="{0152171D-8F45-22F3-4D9B-83A48CCFEB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43407" y="2321835"/>
            <a:ext cx="386777" cy="386777"/>
          </a:xfrm>
          <a:prstGeom prst="rect">
            <a:avLst/>
          </a:prstGeom>
        </p:spPr>
      </p:pic>
      <p:pic>
        <p:nvPicPr>
          <p:cNvPr id="36" name="Elemento grafico 35" descr="Uomo con riempimento a tinta unita">
            <a:extLst>
              <a:ext uri="{FF2B5EF4-FFF2-40B4-BE49-F238E27FC236}">
                <a16:creationId xmlns:a16="http://schemas.microsoft.com/office/drawing/2014/main" id="{4FFFD72C-ED5E-BF6E-313C-B9AEDB44F2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83748" y="2320744"/>
            <a:ext cx="386777" cy="386777"/>
          </a:xfrm>
          <a:prstGeom prst="rect">
            <a:avLst/>
          </a:prstGeom>
        </p:spPr>
      </p:pic>
      <p:pic>
        <p:nvPicPr>
          <p:cNvPr id="37" name="Elemento grafico 36" descr="Uomo con riempimento a tinta unita">
            <a:extLst>
              <a:ext uri="{FF2B5EF4-FFF2-40B4-BE49-F238E27FC236}">
                <a16:creationId xmlns:a16="http://schemas.microsoft.com/office/drawing/2014/main" id="{9FC3DDCA-DB48-6417-E146-C980EFE9A8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4087" y="2322926"/>
            <a:ext cx="386777" cy="386777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79B9164E-B8CA-E9C8-480B-AE0FED887593}"/>
              </a:ext>
            </a:extLst>
          </p:cNvPr>
          <p:cNvSpPr/>
          <p:nvPr/>
        </p:nvSpPr>
        <p:spPr>
          <a:xfrm>
            <a:off x="1281291" y="3117909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D70190F-C044-7A54-23BE-11A7A02D34B7}"/>
              </a:ext>
            </a:extLst>
          </p:cNvPr>
          <p:cNvSpPr/>
          <p:nvPr/>
        </p:nvSpPr>
        <p:spPr>
          <a:xfrm>
            <a:off x="1281291" y="4438189"/>
            <a:ext cx="576000" cy="576000"/>
          </a:xfrm>
          <a:prstGeom prst="rect">
            <a:avLst/>
          </a:prstGeom>
          <a:solidFill>
            <a:srgbClr val="CBAACB">
              <a:alpha val="20000"/>
            </a:srgbClr>
          </a:solidFill>
          <a:effectLst/>
        </p:spPr>
        <p:txBody>
          <a:bodyPr wrap="square" lIns="0" tIns="0" rIns="0" bIns="0" rtlCol="0"/>
          <a:lstStyle/>
          <a:p>
            <a:pPr defTabSz="391958"/>
            <a:endParaRPr lang="it-IT" sz="1543" dirty="0">
              <a:solidFill>
                <a:prstClr val="black"/>
              </a:solidFill>
            </a:endParaRPr>
          </a:p>
        </p:txBody>
      </p:sp>
      <p:pic>
        <p:nvPicPr>
          <p:cNvPr id="46" name="Elemento grafico 45" descr="Calendario mensile contorno">
            <a:extLst>
              <a:ext uri="{FF2B5EF4-FFF2-40B4-BE49-F238E27FC236}">
                <a16:creationId xmlns:a16="http://schemas.microsoft.com/office/drawing/2014/main" id="{213B0D1D-B8A3-12C0-2CCF-0152974A4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96165" y="4488841"/>
            <a:ext cx="474696" cy="474696"/>
          </a:xfrm>
          <a:prstGeom prst="rect">
            <a:avLst/>
          </a:prstGeom>
        </p:spPr>
      </p:pic>
      <p:pic>
        <p:nvPicPr>
          <p:cNvPr id="49" name="Elemento grafico 48" descr="Famiglia con figlio contorno">
            <a:extLst>
              <a:ext uri="{FF2B5EF4-FFF2-40B4-BE49-F238E27FC236}">
                <a16:creationId xmlns:a16="http://schemas.microsoft.com/office/drawing/2014/main" id="{4296D31D-EF0B-8AA7-1547-05058429DF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96165" y="31692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96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0976644"/>
              </p:ext>
            </p:extLst>
          </p:nvPr>
        </p:nvGraphicFramePr>
        <p:xfrm>
          <a:off x="2824487" y="1009610"/>
          <a:ext cx="6892056" cy="411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eccia a sinistra 2"/>
          <p:cNvSpPr/>
          <p:nvPr/>
        </p:nvSpPr>
        <p:spPr>
          <a:xfrm>
            <a:off x="7395216" y="1441321"/>
            <a:ext cx="2128403" cy="736613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12" b="1" dirty="0"/>
              <a:t>Risparmio medio</a:t>
            </a:r>
          </a:p>
        </p:txBody>
      </p:sp>
      <p:sp>
        <p:nvSpPr>
          <p:cNvPr id="9" name="Callout con freccia a destra 8"/>
          <p:cNvSpPr/>
          <p:nvPr/>
        </p:nvSpPr>
        <p:spPr>
          <a:xfrm>
            <a:off x="2824487" y="2602687"/>
            <a:ext cx="1522449" cy="1277976"/>
          </a:xfrm>
          <a:prstGeom prst="rightArrowCallou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12" b="1" dirty="0"/>
              <a:t>Spesa sanitaria privata  media a persona</a:t>
            </a:r>
          </a:p>
        </p:txBody>
      </p:sp>
      <p:sp>
        <p:nvSpPr>
          <p:cNvPr id="10" name="Callout con freccia in su 9"/>
          <p:cNvSpPr/>
          <p:nvPr/>
        </p:nvSpPr>
        <p:spPr>
          <a:xfrm>
            <a:off x="4845523" y="5124601"/>
            <a:ext cx="4584620" cy="910102"/>
          </a:xfrm>
          <a:prstGeom prst="upArrowCallou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12" dirty="0"/>
          </a:p>
          <a:p>
            <a:pPr algn="ctr"/>
            <a:r>
              <a:rPr lang="it-IT" sz="1512" b="1" dirty="0"/>
              <a:t>Risparmio medio a persona</a:t>
            </a:r>
          </a:p>
          <a:p>
            <a:pPr algn="ctr"/>
            <a:endParaRPr lang="it-IT" sz="1512" dirty="0"/>
          </a:p>
        </p:txBody>
      </p:sp>
      <p:sp>
        <p:nvSpPr>
          <p:cNvPr id="2" name="CasellaDiTesto 17">
            <a:extLst>
              <a:ext uri="{FF2B5EF4-FFF2-40B4-BE49-F238E27FC236}">
                <a16:creationId xmlns:a16="http://schemas.microsoft.com/office/drawing/2014/main" id="{D60CF39F-402D-3342-BA2A-53B4E839BB09}"/>
              </a:ext>
            </a:extLst>
          </p:cNvPr>
          <p:cNvSpPr txBox="1"/>
          <p:nvPr/>
        </p:nvSpPr>
        <p:spPr>
          <a:xfrm>
            <a:off x="140468" y="192948"/>
            <a:ext cx="699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4199">
              <a:defRPr/>
            </a:pPr>
            <a:r>
              <a:rPr lang="it-IT" sz="3600" b="1" dirty="0">
                <a:solidFill>
                  <a:srgbClr val="004B9B"/>
                </a:solidFill>
                <a:latin typeface="Calibri"/>
              </a:rPr>
              <a:t>Il risparmio medio con il network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6C022FB-FF85-42D1-46EE-266B248F239B}"/>
              </a:ext>
            </a:extLst>
          </p:cNvPr>
          <p:cNvGrpSpPr/>
          <p:nvPr/>
        </p:nvGrpSpPr>
        <p:grpSpPr>
          <a:xfrm>
            <a:off x="6738822" y="99508"/>
            <a:ext cx="4887883" cy="1010035"/>
            <a:chOff x="11128336" y="6871827"/>
            <a:chExt cx="1638459" cy="293979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43B3914-D4C4-6431-B7EB-62FC780D0B80}"/>
                </a:ext>
              </a:extLst>
            </p:cNvPr>
            <p:cNvSpPr txBox="1"/>
            <p:nvPr/>
          </p:nvSpPr>
          <p:spPr>
            <a:xfrm>
              <a:off x="12462238" y="6871827"/>
              <a:ext cx="304557" cy="1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endParaRPr lang="it-IT" sz="1396" b="1" dirty="0">
                <a:solidFill>
                  <a:srgbClr val="333333"/>
                </a:solidFill>
                <a:latin typeface="Bahnschrift" panose="020B0502040204020203" pitchFamily="34" charset="0"/>
              </a:endParaRP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AF74F3D-00B3-D3AE-08F4-D1685E6EF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DDB57AD-9B48-43D7-6C96-7441EABB70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58577" y="5911670"/>
            <a:ext cx="1977704" cy="406584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2BC4DF45-E7D9-944A-3B99-9C48DC52C375}"/>
              </a:ext>
            </a:extLst>
          </p:cNvPr>
          <p:cNvGrpSpPr/>
          <p:nvPr/>
        </p:nvGrpSpPr>
        <p:grpSpPr>
          <a:xfrm>
            <a:off x="9619535" y="5961395"/>
            <a:ext cx="1743963" cy="307135"/>
            <a:chOff x="11128336" y="6871827"/>
            <a:chExt cx="1999141" cy="352076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9F36179B-9123-3DA0-83DF-F5255988C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8336" y="6871827"/>
              <a:ext cx="1250975" cy="293979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66CBF8E0-BC78-991D-F981-AED4D756C93F}"/>
                </a:ext>
              </a:extLst>
            </p:cNvPr>
            <p:cNvSpPr txBox="1"/>
            <p:nvPr/>
          </p:nvSpPr>
          <p:spPr>
            <a:xfrm>
              <a:off x="12462238" y="6871827"/>
              <a:ext cx="665239" cy="35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7723">
                <a:defRPr/>
              </a:pPr>
              <a:r>
                <a:rPr lang="it-IT" sz="1396" b="1" dirty="0">
                  <a:solidFill>
                    <a:srgbClr val="3D7CC0"/>
                  </a:solidFill>
                  <a:latin typeface="Bahnschrift" panose="020B0502040204020203" pitchFamily="34" charset="0"/>
                </a:rPr>
                <a:t>|  9  </a:t>
              </a:r>
              <a:endParaRPr lang="it-IT" sz="1396" b="1" dirty="0"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353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i Office">
  <a:themeElements>
    <a:clrScheme name="Format Reale Group - RG">
      <a:dk1>
        <a:sysClr val="windowText" lastClr="000000"/>
      </a:dk1>
      <a:lt1>
        <a:sysClr val="window" lastClr="FFFFFF"/>
      </a:lt1>
      <a:dk2>
        <a:srgbClr val="1F497D"/>
      </a:dk2>
      <a:lt2>
        <a:srgbClr val="F5F5F5"/>
      </a:lt2>
      <a:accent1>
        <a:srgbClr val="004B9B"/>
      </a:accent1>
      <a:accent2>
        <a:srgbClr val="F0B4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BD2A80527FB3349AA747227B1E03C40" ma:contentTypeVersion="18" ma:contentTypeDescription="Creare un nuovo documento." ma:contentTypeScope="" ma:versionID="50009d385092f6c227595c01660ec903">
  <xsd:schema xmlns:xsd="http://www.w3.org/2001/XMLSchema" xmlns:xs="http://www.w3.org/2001/XMLSchema" xmlns:p="http://schemas.microsoft.com/office/2006/metadata/properties" xmlns:ns2="7d66960c-eaed-435f-9fc6-0a924d309bae" xmlns:ns3="beaaa7ee-e7c1-496b-a9db-a21127d371df" targetNamespace="http://schemas.microsoft.com/office/2006/metadata/properties" ma:root="true" ma:fieldsID="ed5f94cfac3e63afd70d9f093a513a96" ns2:_="" ns3:_="">
    <xsd:import namespace="7d66960c-eaed-435f-9fc6-0a924d309bae"/>
    <xsd:import namespace="beaaa7ee-e7c1-496b-a9db-a21127d3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6960c-eaed-435f-9fc6-0a924d309b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Tag immagine" ma:readOnly="false" ma:fieldId="{5cf76f15-5ced-4ddc-b409-7134ff3c332f}" ma:taxonomyMulti="true" ma:sspId="3e4a09a1-e9cf-4aea-bf9b-d68d2b612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aa7ee-e7c1-496b-a9db-a21127d371df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cef6eff-972e-40b9-9e2b-63273f1e7674}" ma:internalName="TaxCatchAll" ma:showField="CatchAllData" ma:web="beaaa7ee-e7c1-496b-a9db-a21127d3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66960c-eaed-435f-9fc6-0a924d309bae">
      <Terms xmlns="http://schemas.microsoft.com/office/infopath/2007/PartnerControls"/>
    </lcf76f155ced4ddcb4097134ff3c332f>
    <TaxCatchAll xmlns="beaaa7ee-e7c1-496b-a9db-a21127d371df" xsi:nil="true"/>
  </documentManagement>
</p:properties>
</file>

<file path=customXml/itemProps1.xml><?xml version="1.0" encoding="utf-8"?>
<ds:datastoreItem xmlns:ds="http://schemas.openxmlformats.org/officeDocument/2006/customXml" ds:itemID="{E8F213EB-F404-4FE1-AB05-0E427BFD49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9F90FA-4FF8-4A89-918A-7F2369FFC9DB}"/>
</file>

<file path=customXml/itemProps3.xml><?xml version="1.0" encoding="utf-8"?>
<ds:datastoreItem xmlns:ds="http://schemas.openxmlformats.org/officeDocument/2006/customXml" ds:itemID="{CD6C35F0-124C-49CB-BB6A-EA2F27F2368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1459</Words>
  <Application>Microsoft Office PowerPoint</Application>
  <PresentationFormat>Personalizzato</PresentationFormat>
  <Paragraphs>292</Paragraphs>
  <Slides>19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Arial</vt:lpstr>
      <vt:lpstr>Bahnschrift</vt:lpstr>
      <vt:lpstr>Bahnschrift SemiCondensed</vt:lpstr>
      <vt:lpstr>Calibri</vt:lpstr>
      <vt:lpstr>Corbel</vt:lpstr>
      <vt:lpstr>Courier New</vt:lpstr>
      <vt:lpstr>Titillium Web</vt:lpstr>
      <vt:lpstr>Wingdings</vt:lpstr>
      <vt:lpstr>Office Theme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Leonardo Brecher</cp:lastModifiedBy>
  <cp:revision>1005</cp:revision>
  <cp:lastPrinted>2019-07-10T14:50:01Z</cp:lastPrinted>
  <dcterms:created xsi:type="dcterms:W3CDTF">2019-05-27T13:10:54Z</dcterms:created>
  <dcterms:modified xsi:type="dcterms:W3CDTF">2025-08-25T09:45:50Z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1335995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  <property fmtid="{D5CDD505-2E9C-101B-9397-08002B2CF9AE}" pid="5" name="MSIP_Label_83f26ff2-23c4-4f48-bd1a-7194590f2f67_Enabled">
    <vt:lpwstr>true</vt:lpwstr>
  </property>
  <property fmtid="{D5CDD505-2E9C-101B-9397-08002B2CF9AE}" pid="6" name="MSIP_Label_83f26ff2-23c4-4f48-bd1a-7194590f2f67_SetDate">
    <vt:lpwstr>2024-05-09T12:39:52Z</vt:lpwstr>
  </property>
  <property fmtid="{D5CDD505-2E9C-101B-9397-08002B2CF9AE}" pid="7" name="MSIP_Label_83f26ff2-23c4-4f48-bd1a-7194590f2f67_Method">
    <vt:lpwstr>Privileged</vt:lpwstr>
  </property>
  <property fmtid="{D5CDD505-2E9C-101B-9397-08002B2CF9AE}" pid="8" name="MSIP_Label_83f26ff2-23c4-4f48-bd1a-7194590f2f67_Name">
    <vt:lpwstr>83f26ff2-23c4-4f48-bd1a-7194590f2f67</vt:lpwstr>
  </property>
  <property fmtid="{D5CDD505-2E9C-101B-9397-08002B2CF9AE}" pid="9" name="MSIP_Label_83f26ff2-23c4-4f48-bd1a-7194590f2f67_SiteId">
    <vt:lpwstr>75584e34-72c0-4772-b459-a9fe78fec27c</vt:lpwstr>
  </property>
  <property fmtid="{D5CDD505-2E9C-101B-9397-08002B2CF9AE}" pid="10" name="MSIP_Label_83f26ff2-23c4-4f48-bd1a-7194590f2f67_ActionId">
    <vt:lpwstr>8d89b352-2d7b-4ed5-bf60-106aef4f35ad</vt:lpwstr>
  </property>
  <property fmtid="{D5CDD505-2E9C-101B-9397-08002B2CF9AE}" pid="11" name="MSIP_Label_83f26ff2-23c4-4f48-bd1a-7194590f2f67_ContentBits">
    <vt:lpwstr>0</vt:lpwstr>
  </property>
  <property fmtid="{D5CDD505-2E9C-101B-9397-08002B2CF9AE}" pid="12" name="ContentTypeId">
    <vt:lpwstr>0x010100FBD2A80527FB3349AA747227B1E03C40</vt:lpwstr>
  </property>
</Properties>
</file>